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5" r:id="rId5"/>
    <p:sldMasterId id="2147483672" r:id="rId6"/>
  </p:sldMasterIdLst>
  <p:notesMasterIdLst>
    <p:notesMasterId r:id="rId15"/>
  </p:notesMasterIdLst>
  <p:handoutMasterIdLst>
    <p:handoutMasterId r:id="rId16"/>
  </p:handoutMasterIdLst>
  <p:sldIdLst>
    <p:sldId id="271" r:id="rId7"/>
    <p:sldId id="309" r:id="rId8"/>
    <p:sldId id="310" r:id="rId9"/>
    <p:sldId id="299" r:id="rId10"/>
    <p:sldId id="322" r:id="rId11"/>
    <p:sldId id="323" r:id="rId12"/>
    <p:sldId id="324" r:id="rId13"/>
    <p:sldId id="32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FF89"/>
    <a:srgbClr val="008000"/>
    <a:srgbClr val="969696"/>
    <a:srgbClr val="008600"/>
    <a:srgbClr val="008200"/>
    <a:srgbClr val="1634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73600" autoAdjust="0"/>
  </p:normalViewPr>
  <p:slideViewPr>
    <p:cSldViewPr>
      <p:cViewPr>
        <p:scale>
          <a:sx n="80" d="100"/>
          <a:sy n="80" d="100"/>
        </p:scale>
        <p:origin x="-3384" y="-8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B0B3610-129E-4CBE-9C50-80DDC340ECC9}" type="datetimeFigureOut">
              <a:rPr lang="en-US" smtClean="0"/>
              <a:t>1/20/2016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88C22C2-389C-49EF-8DE0-A78801629ABB}" type="slidenum">
              <a:rPr lang="en-US" smtClean="0"/>
              <a:t>‹#›</a:t>
            </a:fld>
            <a:endParaRPr lang="en-US"/>
          </a:p>
        </p:txBody>
      </p:sp>
    </p:spTree>
    <p:extLst>
      <p:ext uri="{BB962C8B-B14F-4D97-AF65-F5344CB8AC3E}">
        <p14:creationId xmlns:p14="http://schemas.microsoft.com/office/powerpoint/2010/main" val="1774950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E691D59-F6F3-4BC6-B0CA-8AA680F74CA6}" type="datetimeFigureOut">
              <a:rPr lang="en-US" smtClean="0"/>
              <a:t>1/20/2016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99CF31F-D2E6-47E1-901C-1BDE131AB194}" type="slidenum">
              <a:rPr lang="en-US" smtClean="0"/>
              <a:t>‹#›</a:t>
            </a:fld>
            <a:endParaRPr lang="en-US" dirty="0"/>
          </a:p>
        </p:txBody>
      </p:sp>
    </p:spTree>
    <p:extLst>
      <p:ext uri="{BB962C8B-B14F-4D97-AF65-F5344CB8AC3E}">
        <p14:creationId xmlns:p14="http://schemas.microsoft.com/office/powerpoint/2010/main" val="52721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Thank you for your letter of support for the ONC ‘s Advance Interoperable Health Information Technology Services to Support Health Information Exchange grant from the Office of the National Coordinator for Health IT, Department of Health and Human Services, Grant Number 90IX0002/01-00.</a:t>
            </a:r>
          </a:p>
          <a:p>
            <a:r>
              <a:rPr lang="en-US" sz="1200" kern="1200" dirty="0" smtClean="0">
                <a:solidFill>
                  <a:schemeClr val="tx1"/>
                </a:solidFill>
                <a:effectLst/>
                <a:latin typeface="+mn-lt"/>
                <a:ea typeface="+mn-ea"/>
                <a:cs typeface="+mn-cs"/>
              </a:rPr>
              <a:t>As you know, we received the grant and you attended our SHIFT launch on Wednesday, Oct. 28.</a:t>
            </a:r>
          </a:p>
          <a:p>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Other letters of suppor</a:t>
            </a:r>
            <a:r>
              <a:rPr lang="en-US" sz="1200" kern="1200" baseline="0" dirty="0" smtClean="0">
                <a:solidFill>
                  <a:schemeClr val="tx1"/>
                </a:solidFill>
                <a:effectLst/>
                <a:latin typeface="+mn-lt"/>
                <a:ea typeface="+mn-ea"/>
                <a:cs typeface="+mn-cs"/>
              </a:rPr>
              <a:t>t came from:</a:t>
            </a:r>
          </a:p>
          <a:p>
            <a:pPr lvl="2"/>
            <a:r>
              <a:rPr lang="en-US" sz="1200" b="0" i="0" u="none" strike="noStrike" kern="1200" dirty="0" smtClean="0">
                <a:solidFill>
                  <a:schemeClr val="tx1"/>
                </a:solidFill>
                <a:effectLst/>
                <a:latin typeface="+mn-lt"/>
                <a:ea typeface="+mn-ea"/>
                <a:cs typeface="+mn-cs"/>
              </a:rPr>
              <a:t>State of Rhode  Island</a:t>
            </a:r>
          </a:p>
          <a:p>
            <a:pPr lvl="2"/>
            <a:r>
              <a:rPr lang="en-US" sz="1200" b="0" i="0" u="none" strike="noStrike" kern="1200" dirty="0" smtClean="0">
                <a:solidFill>
                  <a:schemeClr val="tx1"/>
                </a:solidFill>
                <a:effectLst/>
                <a:latin typeface="+mn-lt"/>
                <a:ea typeface="+mn-ea"/>
                <a:cs typeface="+mn-cs"/>
              </a:rPr>
              <a:t>Executive Offices of Health &amp; Human Services</a:t>
            </a:r>
            <a:r>
              <a:rPr lang="en-US" dirty="0" smtClean="0"/>
              <a:t> </a:t>
            </a:r>
          </a:p>
          <a:p>
            <a:pPr lvl="2"/>
            <a:r>
              <a:rPr lang="en-US" sz="1200" b="0" i="0" u="none" strike="noStrike" kern="1200" dirty="0" smtClean="0">
                <a:solidFill>
                  <a:schemeClr val="tx1"/>
                </a:solidFill>
                <a:effectLst/>
                <a:latin typeface="+mn-lt"/>
                <a:ea typeface="+mn-ea"/>
                <a:cs typeface="+mn-cs"/>
              </a:rPr>
              <a:t>Genesis Healthcare, </a:t>
            </a:r>
          </a:p>
          <a:p>
            <a:pPr lvl="2"/>
            <a:r>
              <a:rPr lang="en-US" sz="1200" b="0" i="0" u="none" strike="noStrike" kern="1200" dirty="0" smtClean="0">
                <a:solidFill>
                  <a:schemeClr val="tx1"/>
                </a:solidFill>
                <a:effectLst/>
                <a:latin typeface="+mn-lt"/>
                <a:ea typeface="+mn-ea"/>
                <a:cs typeface="+mn-cs"/>
              </a:rPr>
              <a:t>Northeast Division</a:t>
            </a:r>
            <a:r>
              <a:rPr lang="en-US" dirty="0" smtClean="0"/>
              <a:t> </a:t>
            </a:r>
            <a:r>
              <a:rPr lang="en-US" sz="1200" b="0" i="0" u="none" strike="noStrike" kern="1200" dirty="0" smtClean="0">
                <a:solidFill>
                  <a:schemeClr val="tx1"/>
                </a:solidFill>
                <a:effectLst/>
                <a:latin typeface="+mn-lt"/>
                <a:ea typeface="+mn-ea"/>
                <a:cs typeface="+mn-cs"/>
              </a:rPr>
              <a:t>Health Concepts, Ltd.</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MatrixCare**</a:t>
            </a:r>
            <a:r>
              <a:rPr lang="en-US" dirty="0" smtClean="0"/>
              <a:t> </a:t>
            </a:r>
          </a:p>
          <a:p>
            <a:pPr marL="1085850" lvl="2" indent="-171450">
              <a:buFont typeface="Arial" charset="0"/>
              <a:buChar char="•"/>
            </a:pPr>
            <a:r>
              <a:rPr lang="en-US" sz="1200" b="0" i="0" u="none" strike="noStrike" kern="1200" dirty="0" err="1" smtClean="0">
                <a:solidFill>
                  <a:schemeClr val="tx1"/>
                </a:solidFill>
                <a:effectLst/>
                <a:latin typeface="+mn-lt"/>
                <a:ea typeface="+mn-ea"/>
                <a:cs typeface="+mn-cs"/>
              </a:rPr>
              <a:t>PointClickCare</a:t>
            </a:r>
            <a:r>
              <a:rPr lang="en-US" sz="1200" b="0" i="0" u="none" strike="noStrike" kern="1200" dirty="0" smtClean="0">
                <a:solidFill>
                  <a:schemeClr val="tx1"/>
                </a:solidFill>
                <a:effectLst/>
                <a:latin typeface="+mn-lt"/>
                <a:ea typeface="+mn-ea"/>
                <a:cs typeface="+mn-cs"/>
              </a:rPr>
              <a:t>**</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Lifespan Corporation*</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Care New England*</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South County Hospital Healthcare System*</a:t>
            </a:r>
            <a:r>
              <a:rPr lang="en-US" dirty="0" smtClean="0"/>
              <a:t> </a:t>
            </a:r>
          </a:p>
          <a:p>
            <a:pPr marL="1085850" lvl="2" indent="-171450">
              <a:buFont typeface="Arial" charset="0"/>
              <a:buChar char="•"/>
            </a:pPr>
            <a:r>
              <a:rPr lang="en-US" sz="1200" b="0" i="0" u="none" strike="noStrike" kern="1200" dirty="0" err="1" smtClean="0">
                <a:solidFill>
                  <a:schemeClr val="tx1"/>
                </a:solidFill>
                <a:effectLst/>
                <a:latin typeface="+mn-lt"/>
                <a:ea typeface="+mn-ea"/>
                <a:cs typeface="+mn-cs"/>
              </a:rPr>
              <a:t>CharterCARE</a:t>
            </a:r>
            <a:r>
              <a:rPr lang="en-US" sz="1200" b="0" i="0" u="none" strike="noStrike" kern="1200" dirty="0" smtClean="0">
                <a:solidFill>
                  <a:schemeClr val="tx1"/>
                </a:solidFill>
                <a:effectLst/>
                <a:latin typeface="+mn-lt"/>
                <a:ea typeface="+mn-ea"/>
                <a:cs typeface="+mn-cs"/>
              </a:rPr>
              <a:t> Health Partners*</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Coastal Medical*</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Rhode Island Primary Care Physicians Corporation*</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Roberts Health Centre*</a:t>
            </a:r>
            <a:r>
              <a:rPr lang="en-US" dirty="0" smtClean="0"/>
              <a:t> </a:t>
            </a:r>
          </a:p>
          <a:p>
            <a:pPr marL="1085850" lvl="2" indent="-171450">
              <a:buFont typeface="Arial" charset="0"/>
              <a:buChar char="•"/>
            </a:pPr>
            <a:r>
              <a:rPr lang="en-US" sz="1200" b="0" i="0" u="none" strike="noStrike" kern="1200" dirty="0" smtClean="0">
                <a:solidFill>
                  <a:schemeClr val="tx1"/>
                </a:solidFill>
                <a:effectLst/>
                <a:latin typeface="+mn-lt"/>
                <a:ea typeface="+mn-ea"/>
                <a:cs typeface="+mn-cs"/>
              </a:rPr>
              <a:t>West View Nursing and Rehabilitation Center*</a:t>
            </a:r>
            <a:r>
              <a:rPr lang="en-US" dirty="0" smtClean="0"/>
              <a:t> </a:t>
            </a:r>
          </a:p>
          <a:p>
            <a:pPr marL="1085850" lvl="2" indent="-171450">
              <a:buFont typeface="Arial" charset="0"/>
              <a:buChar cha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now it’s time for our initial meetings with our participants and go over next steps</a:t>
            </a:r>
          </a:p>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1C3A8F8-F6ED-431D-9A1C-56BA2BB9C581}" type="slidenum">
              <a:rPr lang="en-US" smtClean="0">
                <a:solidFill>
                  <a:srgbClr val="000000"/>
                </a:solidFill>
              </a:rPr>
              <a:pPr>
                <a:defRPr/>
              </a:pPr>
              <a:t>1</a:t>
            </a:fld>
            <a:endParaRPr lang="en-US"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3DC43-0A25-4B5B-B12C-800D8A8310F5}"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HIT tools we will be focusing on is RI’s HIE tool Current Care</a:t>
            </a:r>
          </a:p>
          <a:p>
            <a:r>
              <a:rPr lang="en-US" dirty="0" smtClean="0"/>
              <a:t>Exchange of information – Summary of Care documents</a:t>
            </a:r>
          </a:p>
          <a:p>
            <a:r>
              <a:rPr lang="en-US" dirty="0" smtClean="0"/>
              <a:t>Care coordination will be improved with</a:t>
            </a:r>
            <a:r>
              <a:rPr lang="en-US" baseline="0" dirty="0" smtClean="0"/>
              <a:t> the alerts and sending and/or viewing health information</a:t>
            </a:r>
            <a:endParaRPr lang="en-US" dirty="0"/>
          </a:p>
        </p:txBody>
      </p:sp>
      <p:sp>
        <p:nvSpPr>
          <p:cNvPr id="4" name="Slide Number Placeholder 3"/>
          <p:cNvSpPr>
            <a:spLocks noGrp="1"/>
          </p:cNvSpPr>
          <p:nvPr>
            <p:ph type="sldNum" sz="quarter" idx="10"/>
          </p:nvPr>
        </p:nvSpPr>
        <p:spPr/>
        <p:txBody>
          <a:bodyPr/>
          <a:lstStyle/>
          <a:p>
            <a:fld id="{099CF31F-D2E6-47E1-901C-1BDE131AB194}" type="slidenum">
              <a:rPr lang="en-US" smtClean="0"/>
              <a:t>3</a:t>
            </a:fld>
            <a:endParaRPr lang="en-US" dirty="0"/>
          </a:p>
        </p:txBody>
      </p:sp>
    </p:spTree>
    <p:extLst>
      <p:ext uri="{BB962C8B-B14F-4D97-AF65-F5344CB8AC3E}">
        <p14:creationId xmlns:p14="http://schemas.microsoft.com/office/powerpoint/2010/main" val="380354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9CF31F-D2E6-47E1-901C-1BDE131AB194}" type="slidenum">
              <a:rPr lang="en-US" smtClean="0"/>
              <a:t>4</a:t>
            </a:fld>
            <a:endParaRPr lang="en-US" dirty="0"/>
          </a:p>
        </p:txBody>
      </p:sp>
    </p:spTree>
    <p:extLst>
      <p:ext uri="{BB962C8B-B14F-4D97-AF65-F5344CB8AC3E}">
        <p14:creationId xmlns:p14="http://schemas.microsoft.com/office/powerpoint/2010/main" val="355299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9CF31F-D2E6-47E1-901C-1BDE131AB194}" type="slidenum">
              <a:rPr lang="en-US" smtClean="0"/>
              <a:t>5</a:t>
            </a:fld>
            <a:endParaRPr lang="en-US" dirty="0"/>
          </a:p>
        </p:txBody>
      </p:sp>
    </p:spTree>
    <p:extLst>
      <p:ext uri="{BB962C8B-B14F-4D97-AF65-F5344CB8AC3E}">
        <p14:creationId xmlns:p14="http://schemas.microsoft.com/office/powerpoint/2010/main" val="285536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5987" lvl="2" indent="0">
              <a:buFontTx/>
              <a:buNone/>
              <a:defRPr/>
            </a:pPr>
            <a:r>
              <a:rPr lang="en-US" dirty="0" smtClean="0"/>
              <a:t>We’ve already met</a:t>
            </a:r>
            <a:r>
              <a:rPr lang="en-US" baseline="0" dirty="0" smtClean="0"/>
              <a:t> </a:t>
            </a:r>
            <a:r>
              <a:rPr lang="en-US" baseline="0" dirty="0" smtClean="0"/>
              <a:t>with</a:t>
            </a:r>
            <a:endParaRPr lang="en-US" baseline="0" dirty="0" smtClean="0"/>
          </a:p>
          <a:p>
            <a:pPr marL="1258887" lvl="2" indent="-342900">
              <a:buFont typeface="Arial" panose="020B0604020202020204" pitchFamily="34" charset="0"/>
              <a:buChar char="•"/>
              <a:defRPr/>
            </a:pPr>
            <a:r>
              <a:rPr lang="en-US" altLang="en-US" sz="2200" dirty="0" smtClean="0">
                <a:solidFill>
                  <a:srgbClr val="000000"/>
                </a:solidFill>
                <a:latin typeface="Arial" charset="0"/>
              </a:rPr>
              <a:t>South County Hospital Health System</a:t>
            </a:r>
          </a:p>
          <a:p>
            <a:pPr marL="1258887" lvl="2" indent="-342900">
              <a:buFont typeface="Wingdings" panose="05000000000000000000" pitchFamily="2" charset="2"/>
              <a:buChar char="§"/>
              <a:defRPr/>
            </a:pPr>
            <a:r>
              <a:rPr lang="en-US" altLang="en-US" sz="2200" dirty="0" smtClean="0">
                <a:solidFill>
                  <a:srgbClr val="000000"/>
                </a:solidFill>
                <a:latin typeface="Arial" charset="0"/>
              </a:rPr>
              <a:t>Lifespan</a:t>
            </a:r>
          </a:p>
          <a:p>
            <a:pPr marL="1258887" lvl="2" indent="-342900">
              <a:buFont typeface="Wingdings" panose="05000000000000000000" pitchFamily="2" charset="2"/>
              <a:buChar char="§"/>
              <a:defRPr/>
            </a:pPr>
            <a:r>
              <a:rPr lang="en-US" altLang="en-US" sz="2200" dirty="0" err="1" smtClean="0">
                <a:solidFill>
                  <a:srgbClr val="000000"/>
                </a:solidFill>
                <a:latin typeface="Arial" charset="0"/>
              </a:rPr>
              <a:t>CharterCARE</a:t>
            </a:r>
            <a:endParaRPr lang="en-US" altLang="en-US" sz="2200" dirty="0" smtClean="0">
              <a:solidFill>
                <a:srgbClr val="000000"/>
              </a:solidFill>
              <a:latin typeface="Arial" charset="0"/>
            </a:endParaRPr>
          </a:p>
          <a:p>
            <a:pPr marL="1258887" lvl="2" indent="-342900">
              <a:buFont typeface="Wingdings" panose="05000000000000000000" pitchFamily="2" charset="2"/>
              <a:buChar char="§"/>
              <a:defRPr/>
            </a:pPr>
            <a:r>
              <a:rPr lang="en-US" altLang="en-US" sz="2200" dirty="0" smtClean="0">
                <a:solidFill>
                  <a:srgbClr val="000000"/>
                </a:solidFill>
                <a:latin typeface="Arial" charset="0"/>
              </a:rPr>
              <a:t>Health Concepts</a:t>
            </a:r>
          </a:p>
          <a:p>
            <a:pPr marL="1258887" lvl="2" indent="-342900">
              <a:buFont typeface="Wingdings" panose="05000000000000000000" pitchFamily="2" charset="2"/>
              <a:buChar char="§"/>
              <a:defRPr/>
            </a:pPr>
            <a:r>
              <a:rPr lang="en-US" altLang="en-US" sz="2200" dirty="0" smtClean="0">
                <a:solidFill>
                  <a:srgbClr val="000000"/>
                </a:solidFill>
                <a:latin typeface="Arial" charset="0"/>
              </a:rPr>
              <a:t>Genesis</a:t>
            </a:r>
          </a:p>
          <a:p>
            <a:pPr marL="1258887" lvl="2" indent="-342900">
              <a:buFont typeface="Wingdings" panose="05000000000000000000" pitchFamily="2" charset="2"/>
              <a:buChar char="§"/>
              <a:defRPr/>
            </a:pPr>
            <a:r>
              <a:rPr lang="en-US" altLang="en-US" sz="2200" dirty="0" smtClean="0">
                <a:solidFill>
                  <a:srgbClr val="000000"/>
                </a:solidFill>
                <a:latin typeface="Arial" charset="0"/>
              </a:rPr>
              <a:t>Roberts Health Center</a:t>
            </a:r>
          </a:p>
          <a:p>
            <a:pPr marL="1258887" lvl="2" indent="-342900">
              <a:buFont typeface="Wingdings" panose="05000000000000000000" pitchFamily="2" charset="2"/>
              <a:buChar char="§"/>
              <a:defRPr/>
            </a:pPr>
            <a:r>
              <a:rPr lang="en-US" altLang="en-US" sz="2200" dirty="0" smtClean="0">
                <a:solidFill>
                  <a:srgbClr val="000000"/>
                </a:solidFill>
                <a:latin typeface="Arial" charset="0"/>
              </a:rPr>
              <a:t>West View Health Center</a:t>
            </a:r>
          </a:p>
          <a:p>
            <a:pPr marL="1258887" lvl="2" indent="-342900">
              <a:buFont typeface="Wingdings" panose="05000000000000000000" pitchFamily="2" charset="2"/>
              <a:buChar char="§"/>
              <a:defRPr/>
            </a:pPr>
            <a:endParaRPr lang="en-US" altLang="en-US" sz="2200" dirty="0" smtClean="0">
              <a:solidFill>
                <a:srgbClr val="000000"/>
              </a:solidFill>
              <a:latin typeface="Arial" charset="0"/>
            </a:endParaRPr>
          </a:p>
          <a:p>
            <a:endParaRPr lang="en-US" dirty="0"/>
          </a:p>
        </p:txBody>
      </p:sp>
      <p:sp>
        <p:nvSpPr>
          <p:cNvPr id="4" name="Slide Number Placeholder 3"/>
          <p:cNvSpPr>
            <a:spLocks noGrp="1"/>
          </p:cNvSpPr>
          <p:nvPr>
            <p:ph type="sldNum" sz="quarter" idx="10"/>
          </p:nvPr>
        </p:nvSpPr>
        <p:spPr/>
        <p:txBody>
          <a:bodyPr/>
          <a:lstStyle/>
          <a:p>
            <a:fld id="{099CF31F-D2E6-47E1-901C-1BDE131AB194}" type="slidenum">
              <a:rPr lang="en-US" smtClean="0"/>
              <a:t>6</a:t>
            </a:fld>
            <a:endParaRPr lang="en-US" dirty="0"/>
          </a:p>
        </p:txBody>
      </p:sp>
    </p:spTree>
    <p:extLst>
      <p:ext uri="{BB962C8B-B14F-4D97-AF65-F5344CB8AC3E}">
        <p14:creationId xmlns:p14="http://schemas.microsoft.com/office/powerpoint/2010/main" val="2661626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your gaps?</a:t>
            </a:r>
          </a:p>
          <a:p>
            <a:r>
              <a:rPr lang="en-US" baseline="0" dirty="0" smtClean="0"/>
              <a:t>Which of the two pharmacies that supply LTPACs in RI do you use?</a:t>
            </a:r>
          </a:p>
          <a:p>
            <a:r>
              <a:rPr lang="en-US" baseline="0" dirty="0" smtClean="0"/>
              <a:t>Who will be our contact going forward?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9CF31F-D2E6-47E1-901C-1BDE131AB194}" type="slidenum">
              <a:rPr lang="en-US" smtClean="0"/>
              <a:t>7</a:t>
            </a:fld>
            <a:endParaRPr lang="en-US" dirty="0"/>
          </a:p>
        </p:txBody>
      </p:sp>
    </p:spTree>
    <p:extLst>
      <p:ext uri="{BB962C8B-B14F-4D97-AF65-F5344CB8AC3E}">
        <p14:creationId xmlns:p14="http://schemas.microsoft.com/office/powerpoint/2010/main" val="307794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4F57A65-33A8-4DBA-BF5B-9A0FB2123754}"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pic>
        <p:nvPicPr>
          <p:cNvPr id="5" name="Picture 8" descr="BluHdr.jpg"/>
          <p:cNvPicPr>
            <a:picLocks noChangeAspect="1"/>
          </p:cNvPicPr>
          <p:nvPr userDrawn="1"/>
        </p:nvPicPr>
        <p:blipFill>
          <a:blip r:embed="rId3" cstate="print"/>
          <a:srcRect/>
          <a:stretch>
            <a:fillRect/>
          </a:stretch>
        </p:blipFill>
        <p:spPr bwMode="auto">
          <a:xfrm>
            <a:off x="517525" y="192088"/>
            <a:ext cx="8169275" cy="798512"/>
          </a:xfrm>
          <a:prstGeom prst="rect">
            <a:avLst/>
          </a:prstGeom>
          <a:noFill/>
          <a:ln w="9525">
            <a:noFill/>
            <a:miter lim="800000"/>
            <a:headEnd/>
            <a:tailEnd/>
          </a:ln>
        </p:spPr>
      </p:pic>
      <p:sp>
        <p:nvSpPr>
          <p:cNvPr id="2" name="Title 1"/>
          <p:cNvSpPr>
            <a:spLocks noGrp="1"/>
          </p:cNvSpPr>
          <p:nvPr>
            <p:ph type="ctrTitle"/>
          </p:nvPr>
        </p:nvSpPr>
        <p:spPr>
          <a:xfrm>
            <a:off x="533400" y="1295400"/>
            <a:ext cx="7772400" cy="12954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352800"/>
            <a:ext cx="6400800" cy="1524000"/>
          </a:xfrm>
        </p:spPr>
        <p:txBody>
          <a:bodyPr/>
          <a:lstStyle>
            <a:lvl1pPr marL="0" indent="0" algn="l">
              <a:buNone/>
              <a:defRPr sz="18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75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D06ECBF-9D26-3449-AE28-2D8E174AE3BD}"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Click to edit Master title style</a:t>
            </a:r>
            <a:endParaRPr lang="en-US" dirty="0"/>
          </a:p>
        </p:txBody>
      </p:sp>
      <p:pic>
        <p:nvPicPr>
          <p:cNvPr id="7" name="Picture 6" descr="CCare LOGO HOR RGB.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841" y="133807"/>
            <a:ext cx="1269086" cy="507635"/>
          </a:xfrm>
          <a:prstGeom prst="rect">
            <a:avLst/>
          </a:prstGeom>
        </p:spPr>
      </p:pic>
    </p:spTree>
    <p:extLst>
      <p:ext uri="{BB962C8B-B14F-4D97-AF65-F5344CB8AC3E}">
        <p14:creationId xmlns:p14="http://schemas.microsoft.com/office/powerpoint/2010/main" val="372593213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Care LOGO HOR RGB.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841" y="133807"/>
            <a:ext cx="1269086" cy="507635"/>
          </a:xfrm>
          <a:prstGeom prst="rect">
            <a:avLst/>
          </a:prstGeom>
        </p:spPr>
      </p:pic>
    </p:spTree>
    <p:extLst>
      <p:ext uri="{BB962C8B-B14F-4D97-AF65-F5344CB8AC3E}">
        <p14:creationId xmlns:p14="http://schemas.microsoft.com/office/powerpoint/2010/main" val="2349224378"/>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l">
              <a:defRPr>
                <a:solidFill>
                  <a:srgbClr val="6F3598"/>
                </a:solidFill>
              </a:defRPr>
            </a:lvl1pPr>
            <a:lvl2pPr algn="l">
              <a:defRPr>
                <a:solidFill>
                  <a:srgbClr val="727272"/>
                </a:solidFill>
              </a:defRPr>
            </a:lvl2pPr>
            <a:lvl3pPr algn="l">
              <a:defRPr>
                <a:solidFill>
                  <a:srgbClr val="727272"/>
                </a:solidFill>
              </a:defRPr>
            </a:lvl3pPr>
            <a:lvl4pPr algn="l">
              <a:defRPr>
                <a:solidFill>
                  <a:srgbClr val="727272"/>
                </a:solidFill>
              </a:defRPr>
            </a:lvl4pPr>
            <a:lvl5pPr algn="l">
              <a:defRPr>
                <a:solidFill>
                  <a:srgbClr val="72727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CCare LOGO HOR RGB.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841" y="133807"/>
            <a:ext cx="1269086" cy="507635"/>
          </a:xfrm>
          <a:prstGeom prst="rect">
            <a:avLst/>
          </a:prstGeom>
        </p:spPr>
      </p:pic>
    </p:spTree>
    <p:extLst>
      <p:ext uri="{BB962C8B-B14F-4D97-AF65-F5344CB8AC3E}">
        <p14:creationId xmlns:p14="http://schemas.microsoft.com/office/powerpoint/2010/main" val="2584289672"/>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txBox="1">
            <a:spLocks/>
          </p:cNvSpPr>
          <p:nvPr userDrawn="1"/>
        </p:nvSpPr>
        <p:spPr>
          <a:xfrm>
            <a:off x="457200" y="712520"/>
            <a:ext cx="8229600" cy="7515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bg1"/>
                </a:solidFill>
                <a:latin typeface="+mj-lt"/>
                <a:ea typeface="+mj-ea"/>
                <a:cs typeface="+mj-cs"/>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534681307"/>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9555320"/>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412265"/>
      </p:ext>
    </p:extLst>
  </p:cSld>
  <p:clrMapOvr>
    <a:masterClrMapping/>
  </p:clrMapOvr>
  <p:transition spd="slow">
    <p:wip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013587"/>
      </p:ext>
    </p:extLst>
  </p:cSld>
  <p:clrMapOvr>
    <a:masterClrMapping/>
  </p:clrMapOvr>
  <p:transition spd="slow">
    <p:wip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
        <p:nvSpPr>
          <p:cNvPr id="5" name="Title 1"/>
          <p:cNvSpPr>
            <a:spLocks noGrp="1"/>
          </p:cNvSpPr>
          <p:nvPr>
            <p:ph type="title"/>
          </p:nvPr>
        </p:nvSpPr>
        <p:spPr>
          <a:xfrm>
            <a:off x="457200" y="712520"/>
            <a:ext cx="8229600" cy="751587"/>
          </a:xfrm>
        </p:spPr>
        <p:txBody>
          <a:bodyPr>
            <a:normAutofit/>
          </a:bodyPr>
          <a:lstStyle>
            <a:lvl1pPr algn="l">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285177506"/>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39875"/>
            <a:ext cx="5486400" cy="3187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txBox="1">
            <a:spLocks/>
          </p:cNvSpPr>
          <p:nvPr userDrawn="1"/>
        </p:nvSpPr>
        <p:spPr>
          <a:xfrm>
            <a:off x="457200" y="712520"/>
            <a:ext cx="8229600" cy="7515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kern="1200">
                <a:solidFill>
                  <a:schemeClr val="bg1"/>
                </a:solidFill>
                <a:latin typeface="+mj-lt"/>
                <a:ea typeface="+mj-ea"/>
                <a:cs typeface="+mj-cs"/>
              </a:defRPr>
            </a:lvl1pPr>
          </a:lstStyle>
          <a:p>
            <a:r>
              <a:rPr lang="en-US" dirty="0" smtClean="0">
                <a:solidFill>
                  <a:prstClr val="white"/>
                </a:solidFill>
              </a:rPr>
              <a:t>Click to edit Master title style</a:t>
            </a:r>
            <a:endParaRPr lang="en-US" dirty="0">
              <a:solidFill>
                <a:prstClr val="white"/>
              </a:solidFill>
            </a:endParaRPr>
          </a:p>
        </p:txBody>
      </p:sp>
    </p:spTree>
    <p:extLst>
      <p:ext uri="{BB962C8B-B14F-4D97-AF65-F5344CB8AC3E}">
        <p14:creationId xmlns:p14="http://schemas.microsoft.com/office/powerpoint/2010/main" val="438379136"/>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8584032"/>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81000" y="304800"/>
            <a:ext cx="8382000" cy="914400"/>
          </a:xfrm>
          <a:prstGeom prst="rect">
            <a:avLst/>
          </a:prstGeom>
          <a:solidFill>
            <a:schemeClr val="tx1"/>
          </a:solidFill>
          <a:ln w="9525">
            <a:noFill/>
            <a:miter lim="800000"/>
            <a:headEnd/>
            <a:tailEnd/>
          </a:ln>
        </p:spPr>
      </p:pic>
      <p:pic>
        <p:nvPicPr>
          <p:cNvPr id="6" name="Picture 6"/>
          <p:cNvPicPr>
            <a:picLocks noChangeAspect="1" noChangeArrowheads="1"/>
          </p:cNvPicPr>
          <p:nvPr userDrawn="1"/>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pic>
        <p:nvPicPr>
          <p:cNvPr id="7" name="Picture 2"/>
          <p:cNvPicPr>
            <a:picLocks noChangeAspect="1" noChangeArrowheads="1"/>
          </p:cNvPicPr>
          <p:nvPr userDrawn="1"/>
        </p:nvPicPr>
        <p:blipFill>
          <a:blip r:embed="rId3" cstate="print"/>
          <a:srcRect/>
          <a:stretch>
            <a:fillRect/>
          </a:stretch>
        </p:blipFill>
        <p:spPr bwMode="auto">
          <a:xfrm>
            <a:off x="381000" y="304800"/>
            <a:ext cx="8382000" cy="914400"/>
          </a:xfrm>
          <a:prstGeom prst="rect">
            <a:avLst/>
          </a:prstGeom>
          <a:solidFill>
            <a:schemeClr val="tx1"/>
          </a:solidFill>
          <a:ln w="9525">
            <a:noFill/>
            <a:miter lim="800000"/>
            <a:headEnd/>
            <a:tailEnd/>
          </a:ln>
        </p:spPr>
      </p:pic>
      <p:sp>
        <p:nvSpPr>
          <p:cNvPr id="3" name="Content Placeholder 2"/>
          <p:cNvSpPr>
            <a:spLocks noGrp="1"/>
          </p:cNvSpPr>
          <p:nvPr>
            <p:ph idx="1"/>
          </p:nvPr>
        </p:nvSpPr>
        <p:spPr>
          <a:xfrm>
            <a:off x="381000" y="1447801"/>
            <a:ext cx="8382000" cy="441959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81000" y="381000"/>
            <a:ext cx="8305800" cy="762000"/>
          </a:xfrm>
        </p:spPr>
        <p:txBody>
          <a:bodyPr>
            <a:normAutofit/>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0"/>
          </p:nvPr>
        </p:nvSpPr>
        <p:spPr>
          <a:xfrm>
            <a:off x="0" y="6324600"/>
            <a:ext cx="457200" cy="365125"/>
          </a:xfrm>
        </p:spPr>
        <p:txBody>
          <a:bodyPr/>
          <a:lstStyle>
            <a:lvl1pPr>
              <a:defRPr>
                <a:latin typeface="Arial" pitchFamily="34" charset="0"/>
                <a:cs typeface="Arial" pitchFamily="34" charset="0"/>
              </a:defRPr>
            </a:lvl1pPr>
          </a:lstStyle>
          <a:p>
            <a:pPr>
              <a:defRPr/>
            </a:pPr>
            <a:fld id="{1E1C1C60-E07B-48CB-A066-03AE6728CFB9}" type="slidenum">
              <a:rPr lang="en-US"/>
              <a:pPr>
                <a:defRPr/>
              </a:pPr>
              <a:t>‹#›</a:t>
            </a:fld>
            <a:endParaRPr lang="en-US" dirty="0"/>
          </a:p>
        </p:txBody>
      </p:sp>
    </p:spTree>
    <p:extLst>
      <p:ext uri="{BB962C8B-B14F-4D97-AF65-F5344CB8AC3E}">
        <p14:creationId xmlns:p14="http://schemas.microsoft.com/office/powerpoint/2010/main" val="2934632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325258" y="4460992"/>
            <a:ext cx="8361542" cy="1665171"/>
          </a:xfrm>
        </p:spPr>
        <p:txBody>
          <a:bodyPr>
            <a:no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
        <p:nvSpPr>
          <p:cNvPr id="7" name="Picture Placeholder 2"/>
          <p:cNvSpPr>
            <a:spLocks noGrp="1"/>
          </p:cNvSpPr>
          <p:nvPr>
            <p:ph type="pic" idx="13"/>
          </p:nvPr>
        </p:nvSpPr>
        <p:spPr>
          <a:xfrm>
            <a:off x="2188099" y="1526065"/>
            <a:ext cx="4687888" cy="2810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3111060568"/>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B2BF4E65-E575-408C-9D0E-F1FA5CFCE3B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925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381000" y="304800"/>
            <a:ext cx="8382000" cy="914400"/>
          </a:xfrm>
          <a:prstGeom prst="rect">
            <a:avLst/>
          </a:prstGeom>
          <a:solidFill>
            <a:schemeClr val="tx1"/>
          </a:solidFill>
          <a:ln w="9525">
            <a:noFill/>
            <a:miter lim="800000"/>
            <a:headEnd/>
            <a:tailEnd/>
          </a:ln>
        </p:spPr>
      </p:pic>
      <p:pic>
        <p:nvPicPr>
          <p:cNvPr id="6" name="Picture 6"/>
          <p:cNvPicPr>
            <a:picLocks noChangeAspect="1" noChangeArrowheads="1"/>
          </p:cNvPicPr>
          <p:nvPr/>
        </p:nvPicPr>
        <p:blipFill>
          <a:blip r:embed="rId3" cstate="print"/>
          <a:srcRect/>
          <a:stretch>
            <a:fillRect/>
          </a:stretch>
        </p:blipFill>
        <p:spPr bwMode="auto">
          <a:xfrm>
            <a:off x="533400" y="6362700"/>
            <a:ext cx="8382000" cy="495300"/>
          </a:xfrm>
          <a:prstGeom prst="rect">
            <a:avLst/>
          </a:prstGeom>
          <a:noFill/>
          <a:ln w="9525">
            <a:noFill/>
            <a:miter lim="800000"/>
            <a:headEnd/>
            <a:tailEnd/>
          </a:ln>
        </p:spPr>
      </p:pic>
      <p:sp>
        <p:nvSpPr>
          <p:cNvPr id="3" name="Content Placeholder 2"/>
          <p:cNvSpPr>
            <a:spLocks noGrp="1"/>
          </p:cNvSpPr>
          <p:nvPr>
            <p:ph sz="half" idx="1"/>
          </p:nvPr>
        </p:nvSpPr>
        <p:spPr>
          <a:xfrm>
            <a:off x="457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381000" y="381000"/>
            <a:ext cx="8305800" cy="762000"/>
          </a:xfrm>
        </p:spPr>
        <p:txBody>
          <a:bodyPr>
            <a:normAutofit/>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7" name="Slide Number Placeholder 5"/>
          <p:cNvSpPr>
            <a:spLocks noGrp="1"/>
          </p:cNvSpPr>
          <p:nvPr>
            <p:ph type="sldNum" sz="quarter" idx="10"/>
          </p:nvPr>
        </p:nvSpPr>
        <p:spPr>
          <a:xfrm>
            <a:off x="0" y="6324600"/>
            <a:ext cx="457200" cy="365125"/>
          </a:xfrm>
        </p:spPr>
        <p:txBody>
          <a:bodyPr/>
          <a:lstStyle>
            <a:lvl1pPr>
              <a:defRPr>
                <a:latin typeface="Arial" pitchFamily="34" charset="0"/>
                <a:cs typeface="Arial" pitchFamily="34" charset="0"/>
              </a:defRPr>
            </a:lvl1pPr>
          </a:lstStyle>
          <a:p>
            <a:pPr>
              <a:defRPr/>
            </a:pPr>
            <a:fld id="{44370905-DBB0-4DA7-B5D0-DD48377244D2}" type="slidenum">
              <a:rPr lang="en-US"/>
              <a:pPr>
                <a:defRPr/>
              </a:pPr>
              <a:t>‹#›</a:t>
            </a:fld>
            <a:endParaRPr lang="en-US" dirty="0"/>
          </a:p>
        </p:txBody>
      </p:sp>
    </p:spTree>
    <p:extLst>
      <p:ext uri="{BB962C8B-B14F-4D97-AF65-F5344CB8AC3E}">
        <p14:creationId xmlns:p14="http://schemas.microsoft.com/office/powerpoint/2010/main" val="256180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4739574-9B2A-4714-BED4-CAE7E21EAE1F}" type="slidenum">
              <a:rPr lang="en-US"/>
              <a:pPr>
                <a:defRPr/>
              </a:pPr>
              <a:t>‹#›</a:t>
            </a:fld>
            <a:endParaRPr lang="en-US" dirty="0"/>
          </a:p>
        </p:txBody>
      </p:sp>
    </p:spTree>
    <p:extLst>
      <p:ext uri="{BB962C8B-B14F-4D97-AF65-F5344CB8AC3E}">
        <p14:creationId xmlns:p14="http://schemas.microsoft.com/office/powerpoint/2010/main" val="194758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sp>
        <p:nvSpPr>
          <p:cNvPr id="2" name="Title 1"/>
          <p:cNvSpPr>
            <a:spLocks noGrp="1"/>
          </p:cNvSpPr>
          <p:nvPr>
            <p:ph type="ctrTitle"/>
          </p:nvPr>
        </p:nvSpPr>
        <p:spPr>
          <a:xfrm>
            <a:off x="533400" y="1295400"/>
            <a:ext cx="7772400" cy="1295400"/>
          </a:xfrm>
        </p:spPr>
        <p:txBody>
          <a:bodyPr>
            <a:normAutofit/>
          </a:bodyPr>
          <a:lstStyle>
            <a:lvl1pPr algn="l">
              <a:defRPr sz="3200">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352800"/>
            <a:ext cx="6400800" cy="1524000"/>
          </a:xfrm>
        </p:spPr>
        <p:txBody>
          <a:bodyPr/>
          <a:lstStyle>
            <a:lvl1pPr marL="0" indent="0" algn="l">
              <a:buNone/>
              <a:defRPr sz="18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576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pic>
        <p:nvPicPr>
          <p:cNvPr id="5" name="Picture 6"/>
          <p:cNvPicPr>
            <a:picLocks noChangeAspect="1" noChangeArrowheads="1"/>
          </p:cNvPicPr>
          <p:nvPr userDrawn="1"/>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sp>
        <p:nvSpPr>
          <p:cNvPr id="3" name="Content Placeholder 2"/>
          <p:cNvSpPr>
            <a:spLocks noGrp="1"/>
          </p:cNvSpPr>
          <p:nvPr>
            <p:ph idx="1"/>
          </p:nvPr>
        </p:nvSpPr>
        <p:spPr>
          <a:xfrm>
            <a:off x="381000" y="1447801"/>
            <a:ext cx="8382000" cy="4419599"/>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381000" y="381000"/>
            <a:ext cx="8305800" cy="762000"/>
          </a:xfrm>
        </p:spPr>
        <p:txBody>
          <a:bodyPr>
            <a:normAutofit/>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0" y="6324600"/>
            <a:ext cx="457200" cy="365125"/>
          </a:xfrm>
        </p:spPr>
        <p:txBody>
          <a:bodyPr/>
          <a:lstStyle>
            <a:lvl1pPr>
              <a:defRPr>
                <a:latin typeface="Arial" pitchFamily="34" charset="0"/>
                <a:cs typeface="Arial" pitchFamily="34" charset="0"/>
              </a:defRPr>
            </a:lvl1pPr>
          </a:lstStyle>
          <a:p>
            <a:pPr>
              <a:defRPr/>
            </a:pPr>
            <a:fld id="{D1B30925-4D87-43AE-AF8A-EDC6AF5FA54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3089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533400" y="6362700"/>
            <a:ext cx="8382000" cy="495300"/>
          </a:xfrm>
          <a:prstGeom prst="rect">
            <a:avLst/>
          </a:prstGeom>
          <a:noFill/>
          <a:ln w="9525">
            <a:noFill/>
            <a:miter lim="800000"/>
            <a:headEnd/>
            <a:tailEnd/>
          </a:ln>
        </p:spPr>
      </p:pic>
      <p:sp>
        <p:nvSpPr>
          <p:cNvPr id="3" name="Content Placeholder 2"/>
          <p:cNvSpPr>
            <a:spLocks noGrp="1"/>
          </p:cNvSpPr>
          <p:nvPr>
            <p:ph sz="half" idx="1"/>
          </p:nvPr>
        </p:nvSpPr>
        <p:spPr>
          <a:xfrm>
            <a:off x="457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381000" y="381000"/>
            <a:ext cx="8305800" cy="762000"/>
          </a:xfrm>
        </p:spPr>
        <p:txBody>
          <a:bodyPr>
            <a:normAutofit/>
          </a:bodyPr>
          <a:lstStyle>
            <a:lvl1pPr algn="l">
              <a:defRPr sz="3600">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a:xfrm>
            <a:off x="0" y="6324600"/>
            <a:ext cx="457200" cy="365125"/>
          </a:xfrm>
        </p:spPr>
        <p:txBody>
          <a:bodyPr/>
          <a:lstStyle>
            <a:lvl1pPr>
              <a:defRPr>
                <a:latin typeface="Arial" pitchFamily="34" charset="0"/>
                <a:cs typeface="Arial" pitchFamily="34" charset="0"/>
              </a:defRPr>
            </a:lvl1pPr>
          </a:lstStyle>
          <a:p>
            <a:pPr>
              <a:defRPr/>
            </a:pPr>
            <a:fld id="{34FFFA3E-746A-49AD-9443-C652037A7C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828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D4ADDDD-9E8F-4A9A-A918-9A856C052F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8332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8275" y="141288"/>
            <a:ext cx="8796338" cy="639762"/>
          </a:xfrm>
          <a:prstGeom prst="rect">
            <a:avLst/>
          </a:prstGeom>
        </p:spPr>
        <p:txBody>
          <a:bodyPr/>
          <a:lstStyle>
            <a:lvl1pPr>
              <a:defRPr sz="3200"/>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609600" y="6553200"/>
            <a:ext cx="2133600" cy="168275"/>
          </a:xfrm>
          <a:prstGeom prst="rect">
            <a:avLst/>
          </a:prstGeom>
        </p:spPr>
        <p:txBody>
          <a:bodyPr vert="horz" wrap="square" lIns="91401" tIns="45700" rIns="91401" bIns="45700" numCol="1" anchor="t" anchorCtr="0" compatLnSpc="1">
            <a:prstTxWarp prst="textNoShape">
              <a:avLst/>
            </a:prstTxWarp>
          </a:bodyPr>
          <a:lstStyle>
            <a:lvl1pPr>
              <a:defRPr>
                <a:ea typeface="ＭＳ Ｐゴシック" pitchFamily="-108" charset="-128"/>
                <a:cs typeface="+mn-cs"/>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5CE7BC32-B03B-49A2-8998-0B8C760AEECE}" type="slidenum">
              <a:rPr lang="en-US"/>
              <a:pPr>
                <a:defRPr/>
              </a:pPr>
              <a:t>‹#›</a:t>
            </a:fld>
            <a:endParaRPr lang="en-US" dirty="0"/>
          </a:p>
        </p:txBody>
      </p:sp>
    </p:spTree>
    <p:extLst>
      <p:ext uri="{BB962C8B-B14F-4D97-AF65-F5344CB8AC3E}">
        <p14:creationId xmlns:p14="http://schemas.microsoft.com/office/powerpoint/2010/main" val="2686013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503C64D-D75D-45F5-8886-3639E54F0806}" type="slidenum">
              <a:rPr lang="en-US"/>
              <a:pPr>
                <a:defRPr/>
              </a:pPr>
              <a:t>‹#›</a:t>
            </a:fld>
            <a:endParaRPr lang="en-US" dirty="0"/>
          </a:p>
        </p:txBody>
      </p:sp>
    </p:spTree>
    <p:extLst>
      <p:ext uri="{BB962C8B-B14F-4D97-AF65-F5344CB8AC3E}">
        <p14:creationId xmlns:p14="http://schemas.microsoft.com/office/powerpoint/2010/main" val="284760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D6B0AF2-C7C7-4606-A787-2BC5876946F0}" type="slidenum">
              <a:rPr lang="en-US">
                <a:solidFill>
                  <a:prstClr val="black">
                    <a:tint val="75000"/>
                  </a:prstClr>
                </a:solidFill>
              </a:rPr>
              <a:pPr>
                <a:defRPr/>
              </a:pPr>
              <a:t>‹#›</a:t>
            </a:fld>
            <a:endParaRPr lang="en-US" dirty="0">
              <a:solidFill>
                <a:prstClr val="black">
                  <a:tint val="75000"/>
                </a:prstClr>
              </a:solidFill>
            </a:endParaRPr>
          </a:p>
        </p:txBody>
      </p:sp>
      <p:pic>
        <p:nvPicPr>
          <p:cNvPr id="1031" name="Picture 8" descr="BluHdr.jpg"/>
          <p:cNvPicPr>
            <a:picLocks noChangeAspect="1"/>
          </p:cNvPicPr>
          <p:nvPr/>
        </p:nvPicPr>
        <p:blipFill>
          <a:blip r:embed="rId7" cstate="print"/>
          <a:srcRect/>
          <a:stretch>
            <a:fillRect/>
          </a:stretch>
        </p:blipFill>
        <p:spPr bwMode="auto">
          <a:xfrm>
            <a:off x="517525" y="192088"/>
            <a:ext cx="8169275" cy="798512"/>
          </a:xfrm>
          <a:prstGeom prst="rect">
            <a:avLst/>
          </a:prstGeom>
          <a:noFill/>
          <a:ln w="9525">
            <a:noFill/>
            <a:miter lim="800000"/>
            <a:headEnd/>
            <a:tailEnd/>
          </a:ln>
        </p:spPr>
      </p:pic>
    </p:spTree>
    <p:extLst>
      <p:ext uri="{BB962C8B-B14F-4D97-AF65-F5344CB8AC3E}">
        <p14:creationId xmlns:p14="http://schemas.microsoft.com/office/powerpoint/2010/main" val="274382530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85"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712520"/>
            <a:ext cx="9144000" cy="751587"/>
          </a:xfrm>
          <a:prstGeom prst="rect">
            <a:avLst/>
          </a:prstGeom>
          <a:gradFill flip="none" rotWithShape="1">
            <a:gsLst>
              <a:gs pos="100000">
                <a:srgbClr val="82A1AA"/>
              </a:gs>
              <a:gs pos="0">
                <a:schemeClr val="accent1">
                  <a:tint val="44500"/>
                  <a:satMod val="160000"/>
                </a:schemeClr>
              </a:gs>
              <a:gs pos="100000">
                <a:schemeClr val="accent1">
                  <a:tint val="23500"/>
                  <a:satMod val="160000"/>
                </a:schemeClr>
              </a:gs>
            </a:gsLst>
            <a:path path="rect">
              <a:fillToRect l="100000" t="100000"/>
            </a:path>
            <a:tileRect r="-100000" b="-100000"/>
          </a:gradFill>
          <a:ln>
            <a:solidFill>
              <a:srgbClr val="82A1A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712520"/>
            <a:ext cx="8229600" cy="7515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88A89-C142-4DC5-9036-3DD77C0F663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3096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wipe/>
  </p:transition>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600" kern="1200">
          <a:solidFill>
            <a:srgbClr val="6F3598"/>
          </a:solidFill>
          <a:latin typeface="Arial Narrow" pitchFamily="34" charset="0"/>
          <a:ea typeface="+mn-ea"/>
          <a:cs typeface="+mn-cs"/>
        </a:defRPr>
      </a:lvl1pPr>
      <a:lvl2pPr marL="457200" indent="0" algn="l" defTabSz="457200" rtl="0" eaLnBrk="1" latinLnBrk="0" hangingPunct="1">
        <a:spcBef>
          <a:spcPct val="20000"/>
        </a:spcBef>
        <a:buFont typeface="Arial"/>
        <a:buNone/>
        <a:defRPr sz="2800" kern="1200">
          <a:solidFill>
            <a:srgbClr val="727272"/>
          </a:solidFill>
          <a:latin typeface="Arial Narrow" pitchFamily="34" charset="0"/>
          <a:ea typeface="+mn-ea"/>
          <a:cs typeface="+mn-cs"/>
        </a:defRPr>
      </a:lvl2pPr>
      <a:lvl3pPr marL="914400" indent="0" algn="l" defTabSz="457200" rtl="0" eaLnBrk="1" latinLnBrk="0" hangingPunct="1">
        <a:spcBef>
          <a:spcPct val="20000"/>
        </a:spcBef>
        <a:buFont typeface="Arial"/>
        <a:buNone/>
        <a:defRPr sz="2400" kern="1200">
          <a:solidFill>
            <a:srgbClr val="727272"/>
          </a:solidFill>
          <a:latin typeface="Arial Narrow" pitchFamily="34" charset="0"/>
          <a:ea typeface="+mn-ea"/>
          <a:cs typeface="+mn-cs"/>
        </a:defRPr>
      </a:lvl3pPr>
      <a:lvl4pPr marL="1371600" indent="0" algn="l" defTabSz="457200" rtl="0" eaLnBrk="1" latinLnBrk="0" hangingPunct="1">
        <a:spcBef>
          <a:spcPct val="20000"/>
        </a:spcBef>
        <a:buFont typeface="Arial"/>
        <a:buNone/>
        <a:defRPr sz="2000" kern="1200">
          <a:solidFill>
            <a:srgbClr val="727272"/>
          </a:solidFill>
          <a:latin typeface="Arial Narrow" pitchFamily="34" charset="0"/>
          <a:ea typeface="+mn-ea"/>
          <a:cs typeface="+mn-cs"/>
        </a:defRPr>
      </a:lvl4pPr>
      <a:lvl5pPr marL="1828800" indent="0" algn="l" defTabSz="457200" rtl="0" eaLnBrk="1" latinLnBrk="0" hangingPunct="1">
        <a:spcBef>
          <a:spcPct val="20000"/>
        </a:spcBef>
        <a:buFont typeface="Arial"/>
        <a:buNone/>
        <a:defRPr sz="2000" kern="1200">
          <a:solidFill>
            <a:srgbClr val="727272"/>
          </a:solidFill>
          <a:latin typeface="Arial Narrow"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mailto:dmorris@riqi.org" TargetMode="External"/><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sterrien@riqi.org%0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4"/>
          <p:cNvSpPr txBox="1">
            <a:spLocks noChangeArrowheads="1"/>
          </p:cNvSpPr>
          <p:nvPr/>
        </p:nvSpPr>
        <p:spPr bwMode="auto">
          <a:xfrm>
            <a:off x="533400" y="381000"/>
            <a:ext cx="8077200" cy="646331"/>
          </a:xfrm>
          <a:prstGeom prst="rect">
            <a:avLst/>
          </a:prstGeom>
          <a:noFill/>
          <a:ln w="9525">
            <a:noFill/>
            <a:miter lim="800000"/>
            <a:headEnd/>
            <a:tailEnd/>
          </a:ln>
        </p:spPr>
        <p:txBody>
          <a:bodyPr wrap="square">
            <a:spAutoFit/>
          </a:bodyPr>
          <a:lstStyle>
            <a:defPPr>
              <a:defRPr lang="en-US"/>
            </a:defPPr>
            <a:lvl1pPr algn="ctr">
              <a:defRPr sz="3600">
                <a:solidFill>
                  <a:schemeClr val="bg1"/>
                </a:solidFill>
              </a:defRPr>
            </a:lvl1pPr>
          </a:lstStyle>
          <a:p>
            <a:r>
              <a:rPr lang="en-US" altLang="en-US" dirty="0" smtClean="0"/>
              <a:t>Rhode Island Quality Institute</a:t>
            </a:r>
            <a:endParaRPr lang="en-US" altLang="en-US" dirty="0"/>
          </a:p>
        </p:txBody>
      </p:sp>
      <p:sp>
        <p:nvSpPr>
          <p:cNvPr id="2" name="Title 1"/>
          <p:cNvSpPr>
            <a:spLocks noGrp="1"/>
          </p:cNvSpPr>
          <p:nvPr>
            <p:ph type="ctrTitle"/>
          </p:nvPr>
        </p:nvSpPr>
        <p:spPr>
          <a:xfrm>
            <a:off x="685800" y="5562600"/>
            <a:ext cx="8024751" cy="944939"/>
          </a:xfrm>
        </p:spPr>
        <p:txBody>
          <a:bodyPr>
            <a:noAutofit/>
          </a:bodyPr>
          <a:lstStyle/>
          <a:p>
            <a:pPr algn="r"/>
            <a:r>
              <a:rPr lang="en-US" b="1" dirty="0" smtClean="0"/>
              <a:t>RIQI SHIFT in Care Project*</a:t>
            </a:r>
            <a:r>
              <a:rPr lang="en-US" b="1" smtClean="0"/>
              <a:t/>
            </a:r>
            <a:br>
              <a:rPr lang="en-US" b="1" smtClean="0"/>
            </a:br>
            <a:r>
              <a:rPr lang="en-US" b="1" smtClean="0"/>
              <a:t>January 2016</a:t>
            </a:r>
            <a:endParaRPr lang="en-US" dirty="0"/>
          </a:p>
        </p:txBody>
      </p:sp>
      <p:pic>
        <p:nvPicPr>
          <p:cNvPr id="5" name="Picture 5" descr="CCare LOGO HOR RGB.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00" y="1737756"/>
            <a:ext cx="2095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114800" y="645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charset="0"/>
            </a:endParaRPr>
          </a:p>
        </p:txBody>
      </p:sp>
      <p:sp>
        <p:nvSpPr>
          <p:cNvPr id="7" name="TextBox 6"/>
          <p:cNvSpPr txBox="1"/>
          <p:nvPr/>
        </p:nvSpPr>
        <p:spPr>
          <a:xfrm>
            <a:off x="861951" y="2714557"/>
            <a:ext cx="7848600" cy="986934"/>
          </a:xfrm>
          <a:prstGeom prst="rect">
            <a:avLst/>
          </a:prstGeom>
          <a:gradFill>
            <a:gsLst>
              <a:gs pos="45000">
                <a:srgbClr val="82A1AA"/>
              </a:gs>
              <a:gs pos="50000">
                <a:schemeClr val="accent1">
                  <a:tint val="44500"/>
                  <a:satMod val="160000"/>
                </a:schemeClr>
              </a:gs>
              <a:gs pos="100000">
                <a:schemeClr val="accent1">
                  <a:tint val="23500"/>
                  <a:satMod val="160000"/>
                </a:schemeClr>
              </a:gs>
            </a:gsLst>
            <a:lin ang="9000000" scaled="0"/>
          </a:gradFill>
          <a:effectLst>
            <a:outerShdw blurRad="50800" dist="38100" dir="8100000" algn="tr" rotWithShape="0">
              <a:prstClr val="black">
                <a:alpha val="40000"/>
              </a:prstClr>
            </a:outerShdw>
          </a:effectLst>
        </p:spPr>
        <p:txBody>
          <a:bodyPr lIns="0" tIns="0" rIns="0" bIns="0" anchor="ctr" anchorCtr="1">
            <a:normAutofit/>
          </a:bodyPr>
          <a:lstStyle/>
          <a:p>
            <a:pPr marL="4349750" algn="r">
              <a:defRPr/>
            </a:pPr>
            <a:r>
              <a:rPr lang="en-US" sz="2800" i="1" dirty="0">
                <a:solidFill>
                  <a:srgbClr val="FFFFFF"/>
                </a:solidFill>
                <a:latin typeface="Arial Narrow" pitchFamily="34" charset="0"/>
                <a:cs typeface="Arial" pitchFamily="34" charset="0"/>
              </a:rPr>
              <a:t>A  New </a:t>
            </a:r>
            <a:r>
              <a:rPr lang="en-US" sz="2800" i="1" dirty="0" smtClean="0">
                <a:solidFill>
                  <a:srgbClr val="FFFFFF"/>
                </a:solidFill>
                <a:latin typeface="Arial Narrow" pitchFamily="34" charset="0"/>
                <a:cs typeface="Arial" pitchFamily="34" charset="0"/>
              </a:rPr>
              <a:t>Standard </a:t>
            </a:r>
            <a:r>
              <a:rPr lang="en-US" sz="2800" i="1" dirty="0">
                <a:solidFill>
                  <a:srgbClr val="FFFFFF"/>
                </a:solidFill>
                <a:latin typeface="Arial Narrow" pitchFamily="34" charset="0"/>
                <a:cs typeface="Arial" pitchFamily="34" charset="0"/>
              </a:rPr>
              <a:t>of </a:t>
            </a:r>
            <a:r>
              <a:rPr lang="en-US" sz="2800" i="1" dirty="0" smtClean="0">
                <a:solidFill>
                  <a:srgbClr val="FFFFFF"/>
                </a:solidFill>
                <a:latin typeface="Arial Narrow" pitchFamily="34" charset="0"/>
                <a:cs typeface="Arial" pitchFamily="34" charset="0"/>
              </a:rPr>
              <a:t>Care               </a:t>
            </a:r>
            <a:endParaRPr lang="en-US" sz="2800" i="1" dirty="0">
              <a:solidFill>
                <a:srgbClr val="FFFFFF"/>
              </a:solidFill>
              <a:latin typeface="Arial Narrow" pitchFamily="34" charset="0"/>
            </a:endParaRPr>
          </a:p>
        </p:txBody>
      </p:sp>
      <p:pic>
        <p:nvPicPr>
          <p:cNvPr id="8" name="Picture 7" descr="1HealthcareComm_01 cover.bmp"/>
          <p:cNvPicPr>
            <a:picLocks noChangeAspect="1"/>
          </p:cNvPicPr>
          <p:nvPr/>
        </p:nvPicPr>
        <p:blipFill>
          <a:blip r:embed="rId4" cstate="email"/>
          <a:srcRect l="29498" t="4412" r="14163"/>
          <a:stretch>
            <a:fillRect/>
          </a:stretch>
        </p:blipFill>
        <p:spPr>
          <a:xfrm>
            <a:off x="830283" y="1366652"/>
            <a:ext cx="3659776" cy="4134591"/>
          </a:xfrm>
          <a:prstGeom prst="rect">
            <a:avLst/>
          </a:prstGeom>
          <a:ln>
            <a:noFill/>
          </a:ln>
          <a:effectLst>
            <a:outerShdw blurRad="292100" dist="139700" dir="2700000" algn="tl" rotWithShape="0">
              <a:srgbClr val="333333">
                <a:alpha val="65000"/>
              </a:srgbClr>
            </a:outerShdw>
            <a:softEdge rad="31750"/>
          </a:effectLst>
        </p:spPr>
      </p:pic>
      <p:sp>
        <p:nvSpPr>
          <p:cNvPr id="3" name="TextBox 2"/>
          <p:cNvSpPr txBox="1"/>
          <p:nvPr/>
        </p:nvSpPr>
        <p:spPr>
          <a:xfrm>
            <a:off x="1600200" y="6595646"/>
            <a:ext cx="7110351" cy="338554"/>
          </a:xfrm>
          <a:prstGeom prst="rect">
            <a:avLst/>
          </a:prstGeom>
          <a:noFill/>
        </p:spPr>
        <p:txBody>
          <a:bodyPr wrap="square" rtlCol="0">
            <a:spAutoFit/>
          </a:bodyPr>
          <a:lstStyle/>
          <a:p>
            <a:r>
              <a:rPr lang="en-US" sz="800" dirty="0"/>
              <a:t>RIQI has received a federal Advance Interoperable Health Information Technology Services to Support Health Information Exchange grant from the Office of the National Coordinator for Health IT, Department of Health and Human Services, Grant Number 90IX0002/01-00.</a:t>
            </a:r>
          </a:p>
        </p:txBody>
      </p:sp>
    </p:spTree>
    <p:extLst>
      <p:ext uri="{BB962C8B-B14F-4D97-AF65-F5344CB8AC3E}">
        <p14:creationId xmlns:p14="http://schemas.microsoft.com/office/powerpoint/2010/main" val="2513874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0A7BC"/>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0"/>
            <a:ext cx="8382000" cy="914399"/>
          </a:xfrm>
        </p:spPr>
        <p:txBody>
          <a:bodyPr>
            <a:noAutofit/>
          </a:bodyPr>
          <a:lstStyle/>
          <a:p>
            <a:pPr marL="455613" lvl="1" algn="ctr"/>
            <a:r>
              <a:rPr lang="en-US" altLang="en-US" sz="3200" dirty="0">
                <a:solidFill>
                  <a:schemeClr val="bg1"/>
                </a:solidFill>
                <a:latin typeface="Arial" panose="020B0604020202020204" pitchFamily="34" charset="0"/>
                <a:cs typeface="Arial" panose="020B0604020202020204" pitchFamily="34" charset="0"/>
              </a:rPr>
              <a:t>Summary of Advance Interoperable Health IT Services for Health Information Exchange (ONC) Grant</a:t>
            </a:r>
          </a:p>
        </p:txBody>
      </p:sp>
      <p:sp>
        <p:nvSpPr>
          <p:cNvPr id="5" name="Slide Number Placeholder 4"/>
          <p:cNvSpPr>
            <a:spLocks noGrp="1"/>
          </p:cNvSpPr>
          <p:nvPr>
            <p:ph type="sldNum" sz="quarter" idx="12"/>
          </p:nvPr>
        </p:nvSpPr>
        <p:spPr/>
        <p:txBody>
          <a:bodyPr/>
          <a:lstStyle/>
          <a:p>
            <a:fld id="{A7688A89-C142-4DC5-9036-3DD77C0F663C}" type="slidenum">
              <a:rPr lang="en-US" smtClean="0">
                <a:solidFill>
                  <a:prstClr val="black">
                    <a:tint val="75000"/>
                  </a:prstClr>
                </a:solidFill>
              </a:rPr>
              <a:pPr/>
              <a:t>2</a:t>
            </a:fld>
            <a:endParaRPr lang="en-US" dirty="0">
              <a:solidFill>
                <a:prstClr val="black">
                  <a:tint val="75000"/>
                </a:prstClr>
              </a:solidFill>
            </a:endParaRPr>
          </a:p>
        </p:txBody>
      </p:sp>
      <p:pic>
        <p:nvPicPr>
          <p:cNvPr id="7" name="Picture 6" descr="CCare LOGO HOR RBG.jpg"/>
          <p:cNvPicPr>
            <a:picLocks noChangeAspect="1"/>
          </p:cNvPicPr>
          <p:nvPr/>
        </p:nvPicPr>
        <p:blipFill>
          <a:blip r:embed="rId3" cstate="print"/>
          <a:stretch>
            <a:fillRect/>
          </a:stretch>
        </p:blipFill>
        <p:spPr>
          <a:xfrm>
            <a:off x="2362200" y="1600200"/>
            <a:ext cx="4381500" cy="1752600"/>
          </a:xfrm>
          <a:prstGeom prst="rect">
            <a:avLst/>
          </a:prstGeom>
        </p:spPr>
      </p:pic>
      <p:sp>
        <p:nvSpPr>
          <p:cNvPr id="3" name="Rectangle 2"/>
          <p:cNvSpPr/>
          <p:nvPr/>
        </p:nvSpPr>
        <p:spPr>
          <a:xfrm>
            <a:off x="914400" y="6052810"/>
            <a:ext cx="7543800" cy="523220"/>
          </a:xfrm>
          <a:prstGeom prst="rect">
            <a:avLst/>
          </a:prstGeom>
        </p:spPr>
        <p:txBody>
          <a:bodyPr wrap="square">
            <a:spAutoFit/>
          </a:bodyPr>
          <a:lstStyle/>
          <a:p>
            <a:r>
              <a:rPr lang="en-US" sz="1400" dirty="0"/>
              <a:t>Technology Services to Support Health Information Exchange grant from the Office of the National Coordinator for Health IT, Department of Health and Human Services, Grant Number 90IX0002/01-00.</a:t>
            </a:r>
          </a:p>
        </p:txBody>
      </p:sp>
    </p:spTree>
    <p:extLst>
      <p:ext uri="{BB962C8B-B14F-4D97-AF65-F5344CB8AC3E}">
        <p14:creationId xmlns:p14="http://schemas.microsoft.com/office/powerpoint/2010/main" val="355460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533400" y="1447800"/>
            <a:ext cx="8077200" cy="4524315"/>
          </a:xfrm>
          <a:prstGeom prst="rect">
            <a:avLst/>
          </a:prstGeom>
          <a:noFill/>
          <a:ln w="9525">
            <a:noFill/>
            <a:miter lim="800000"/>
            <a:headEnd/>
            <a:tailEnd/>
          </a:ln>
        </p:spPr>
        <p:txBody>
          <a:bodyPr>
            <a:spAutoFit/>
          </a:bodyPr>
          <a:lstStyle/>
          <a:p>
            <a:pPr marL="342900" indent="-342900">
              <a:buFont typeface="Wingdings" pitchFamily="2" charset="2"/>
              <a:buChar char="§"/>
            </a:pPr>
            <a:r>
              <a:rPr lang="en-US" altLang="en-US" sz="2400" dirty="0">
                <a:solidFill>
                  <a:srgbClr val="000000"/>
                </a:solidFill>
                <a:latin typeface="Arial" panose="020B0604020202020204" pitchFamily="34" charset="0"/>
                <a:cs typeface="Arial" panose="020B0604020202020204" pitchFamily="34" charset="0"/>
              </a:rPr>
              <a:t>Project</a:t>
            </a:r>
          </a:p>
          <a:p>
            <a:pPr marL="798513" lvl="1"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Sharing Health Information For Transitions (SHIFT) in Care</a:t>
            </a:r>
            <a:endParaRPr lang="en-US" altLang="en-US" sz="2400" dirty="0">
              <a:solidFill>
                <a:srgbClr val="000000"/>
              </a:solidFill>
              <a:latin typeface="Arial" panose="020B0604020202020204" pitchFamily="34" charset="0"/>
              <a:cs typeface="Arial" panose="020B0604020202020204" pitchFamily="34" charset="0"/>
            </a:endParaRPr>
          </a:p>
          <a:p>
            <a:pPr marL="342900"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Purpose</a:t>
            </a:r>
          </a:p>
          <a:p>
            <a:pPr marL="800100" lvl="1"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Increase adoption and use of health IT tools and services to support exchange of health information</a:t>
            </a:r>
          </a:p>
          <a:p>
            <a:pPr marL="800100" lvl="1"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Improve care coordination </a:t>
            </a:r>
          </a:p>
          <a:p>
            <a:pPr marL="1257300" lvl="2"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Enable the send, receive, find and use capabilities of health IT within and outside of the care delivery system</a:t>
            </a:r>
            <a:endParaRPr lang="en-US" altLang="en-US" sz="2400" dirty="0">
              <a:solidFill>
                <a:srgbClr val="000000"/>
              </a:solidFill>
              <a:latin typeface="Arial" panose="020B0604020202020204" pitchFamily="34" charset="0"/>
              <a:cs typeface="Arial" panose="020B0604020202020204" pitchFamily="34" charset="0"/>
            </a:endParaRPr>
          </a:p>
          <a:p>
            <a:pPr marL="342900"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Performance period: </a:t>
            </a:r>
            <a:r>
              <a:rPr lang="en-US" altLang="en-US" sz="2400" dirty="0">
                <a:solidFill>
                  <a:srgbClr val="000000"/>
                </a:solidFill>
                <a:latin typeface="Arial" panose="020B0604020202020204" pitchFamily="34" charset="0"/>
                <a:cs typeface="Arial" panose="020B0604020202020204" pitchFamily="34" charset="0"/>
              </a:rPr>
              <a:t>2 years beginning </a:t>
            </a:r>
            <a:r>
              <a:rPr lang="en-US" altLang="en-US" sz="2400" dirty="0" smtClean="0">
                <a:solidFill>
                  <a:srgbClr val="000000"/>
                </a:solidFill>
                <a:latin typeface="Arial" panose="020B0604020202020204" pitchFamily="34" charset="0"/>
                <a:cs typeface="Arial" panose="020B0604020202020204" pitchFamily="34" charset="0"/>
              </a:rPr>
              <a:t>July 27, </a:t>
            </a:r>
            <a:r>
              <a:rPr lang="en-US" altLang="en-US" sz="2400" dirty="0">
                <a:solidFill>
                  <a:srgbClr val="000000"/>
                </a:solidFill>
                <a:latin typeface="Arial" panose="020B0604020202020204" pitchFamily="34" charset="0"/>
                <a:cs typeface="Arial" panose="020B0604020202020204" pitchFamily="34" charset="0"/>
              </a:rPr>
              <a:t>2015</a:t>
            </a:r>
          </a:p>
          <a:p>
            <a:pPr marL="342900" indent="-342900">
              <a:buFont typeface="Wingdings" pitchFamily="2" charset="2"/>
              <a:buChar char="§"/>
            </a:pPr>
            <a:r>
              <a:rPr lang="en-US" altLang="en-US" sz="2400" dirty="0" smtClean="0">
                <a:solidFill>
                  <a:srgbClr val="000000"/>
                </a:solidFill>
                <a:latin typeface="Arial" panose="020B0604020202020204" pitchFamily="34" charset="0"/>
                <a:cs typeface="Arial" panose="020B0604020202020204" pitchFamily="34" charset="0"/>
              </a:rPr>
              <a:t>Award:  $2.7M (RIQI to provide required $1M match)</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8196" name="Title 1"/>
          <p:cNvSpPr>
            <a:spLocks noGrp="1"/>
          </p:cNvSpPr>
          <p:nvPr>
            <p:ph type="title"/>
          </p:nvPr>
        </p:nvSpPr>
        <p:spPr/>
        <p:txBody>
          <a:bodyPr>
            <a:noAutofit/>
          </a:bodyPr>
          <a:lstStyle/>
          <a:p>
            <a:pPr algn="l"/>
            <a:r>
              <a:rPr lang="en-US" altLang="en-US" sz="3200" dirty="0" smtClean="0">
                <a:solidFill>
                  <a:schemeClr val="bg1"/>
                </a:solidFill>
              </a:rPr>
              <a:t>Advance Interoperable Health IT (ONC)</a:t>
            </a:r>
            <a:endParaRPr lang="en-US" altLang="en-US" sz="3200" dirty="0" smtClean="0"/>
          </a:p>
        </p:txBody>
      </p:sp>
      <p:sp>
        <p:nvSpPr>
          <p:cNvPr id="3" name="Slide Number Placeholder 2"/>
          <p:cNvSpPr>
            <a:spLocks noGrp="1"/>
          </p:cNvSpPr>
          <p:nvPr>
            <p:ph type="sldNum" sz="quarter" idx="10"/>
          </p:nvPr>
        </p:nvSpPr>
        <p:spPr/>
        <p:txBody>
          <a:bodyPr/>
          <a:lstStyle/>
          <a:p>
            <a:pPr>
              <a:defRPr/>
            </a:pPr>
            <a:fld id="{1E1C1C60-E07B-48CB-A066-03AE6728CFB9}" type="slidenum">
              <a:rPr lang="en-US" smtClean="0"/>
              <a:pPr>
                <a:defRPr/>
              </a:pPr>
              <a:t>3</a:t>
            </a:fld>
            <a:endParaRPr lang="en-US" dirty="0"/>
          </a:p>
        </p:txBody>
      </p:sp>
    </p:spTree>
    <p:extLst>
      <p:ext uri="{BB962C8B-B14F-4D97-AF65-F5344CB8AC3E}">
        <p14:creationId xmlns:p14="http://schemas.microsoft.com/office/powerpoint/2010/main" val="3860976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533400" y="1398925"/>
            <a:ext cx="80772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71500" lvl="1" indent="-342900">
              <a:buFont typeface="Wingdings" panose="05000000000000000000" pitchFamily="2" charset="2"/>
              <a:buChar char="§"/>
              <a:defRPr/>
            </a:pPr>
            <a:r>
              <a:rPr lang="en-US" altLang="en-US" sz="2400" dirty="0" smtClean="0">
                <a:solidFill>
                  <a:srgbClr val="000000"/>
                </a:solidFill>
                <a:latin typeface="Arial" charset="0"/>
              </a:rPr>
              <a:t>Advance Health Information Transfer Between:</a:t>
            </a:r>
          </a:p>
          <a:p>
            <a:pPr marL="1258887" lvl="2" indent="-342900">
              <a:buFont typeface="Wingdings" panose="05000000000000000000" pitchFamily="2" charset="2"/>
              <a:buChar char="§"/>
              <a:defRPr/>
            </a:pPr>
            <a:r>
              <a:rPr lang="en-US" altLang="en-US" sz="2400" dirty="0" smtClean="0">
                <a:solidFill>
                  <a:schemeClr val="accent1"/>
                </a:solidFill>
                <a:latin typeface="Arial" charset="0"/>
              </a:rPr>
              <a:t>Primary Care Eligible Professionals (EPs)</a:t>
            </a:r>
          </a:p>
          <a:p>
            <a:pPr marL="1257300" lvl="2" indent="-342900">
              <a:buFont typeface="Wingdings" panose="05000000000000000000" pitchFamily="2" charset="2"/>
              <a:buChar char="§"/>
              <a:defRPr/>
            </a:pPr>
            <a:r>
              <a:rPr lang="en-US" altLang="en-US" sz="2400" dirty="0" smtClean="0">
                <a:solidFill>
                  <a:schemeClr val="accent1"/>
                </a:solidFill>
                <a:latin typeface="Arial" charset="0"/>
              </a:rPr>
              <a:t>Long term and post acute care facilities (LTPAC)</a:t>
            </a:r>
          </a:p>
          <a:p>
            <a:pPr marL="1257300" lvl="2" indent="-342900">
              <a:buFont typeface="Wingdings" panose="05000000000000000000" pitchFamily="2" charset="2"/>
              <a:buChar char="§"/>
              <a:defRPr/>
            </a:pPr>
            <a:r>
              <a:rPr lang="en-US" altLang="en-US" sz="2400" dirty="0" smtClean="0">
                <a:solidFill>
                  <a:schemeClr val="accent1"/>
                </a:solidFill>
                <a:latin typeface="Arial" charset="0"/>
              </a:rPr>
              <a:t>Individuals (patients and caregivers)</a:t>
            </a:r>
          </a:p>
          <a:p>
            <a:pPr marL="687387">
              <a:buFont typeface="Wingdings" panose="05000000000000000000" pitchFamily="2" charset="2"/>
              <a:buChar char="§"/>
              <a:defRPr/>
            </a:pPr>
            <a:r>
              <a:rPr lang="en-US" altLang="en-US" sz="2400" dirty="0" smtClean="0">
                <a:solidFill>
                  <a:srgbClr val="000000"/>
                </a:solidFill>
                <a:latin typeface="Arial" charset="0"/>
              </a:rPr>
              <a:t>Three Goals:</a:t>
            </a:r>
          </a:p>
          <a:p>
            <a:pPr marL="1257300" lvl="2" indent="-342900">
              <a:buFont typeface="Wingdings" panose="05000000000000000000" pitchFamily="2" charset="2"/>
              <a:buChar char="§"/>
              <a:defRPr/>
            </a:pPr>
            <a:r>
              <a:rPr lang="en-US" altLang="en-US" sz="2400" dirty="0" smtClean="0">
                <a:solidFill>
                  <a:srgbClr val="FF0000"/>
                </a:solidFill>
                <a:latin typeface="Arial" charset="0"/>
              </a:rPr>
              <a:t>Adoption </a:t>
            </a:r>
            <a:r>
              <a:rPr lang="en-US" altLang="en-US" sz="2400" dirty="0" smtClean="0">
                <a:solidFill>
                  <a:srgbClr val="000000"/>
                </a:solidFill>
                <a:latin typeface="Arial" charset="0"/>
              </a:rPr>
              <a:t>of technology and services that enable health information exchange</a:t>
            </a:r>
          </a:p>
          <a:p>
            <a:pPr marL="1257300" lvl="2" indent="-342900">
              <a:buFont typeface="Wingdings" panose="05000000000000000000" pitchFamily="2" charset="2"/>
              <a:buChar char="§"/>
              <a:defRPr/>
            </a:pPr>
            <a:r>
              <a:rPr lang="en-US" altLang="en-US" sz="2400" dirty="0" smtClean="0">
                <a:solidFill>
                  <a:srgbClr val="FF0000"/>
                </a:solidFill>
                <a:latin typeface="Arial" charset="0"/>
              </a:rPr>
              <a:t>Exchange</a:t>
            </a:r>
            <a:r>
              <a:rPr lang="en-US" altLang="en-US" sz="2400" dirty="0" smtClean="0">
                <a:solidFill>
                  <a:srgbClr val="000000"/>
                </a:solidFill>
                <a:latin typeface="Arial" charset="0"/>
              </a:rPr>
              <a:t> of Health Information</a:t>
            </a:r>
          </a:p>
          <a:p>
            <a:pPr marL="1257300" lvl="2" indent="-342900">
              <a:buFont typeface="Wingdings" panose="05000000000000000000" pitchFamily="2" charset="2"/>
              <a:buChar char="§"/>
              <a:defRPr/>
            </a:pPr>
            <a:r>
              <a:rPr lang="en-US" altLang="en-US" sz="2400" dirty="0" smtClean="0">
                <a:solidFill>
                  <a:srgbClr val="FF0000"/>
                </a:solidFill>
                <a:latin typeface="Arial" charset="0"/>
              </a:rPr>
              <a:t>Interoperation</a:t>
            </a:r>
            <a:r>
              <a:rPr lang="en-US" altLang="en-US" sz="2400" dirty="0" smtClean="0">
                <a:solidFill>
                  <a:srgbClr val="000000"/>
                </a:solidFill>
                <a:latin typeface="Arial" charset="0"/>
              </a:rPr>
              <a:t> of Data Systems</a:t>
            </a:r>
            <a:endParaRPr lang="en-US" altLang="en-US" sz="2400" dirty="0" smtClean="0">
              <a:solidFill>
                <a:schemeClr val="bg1">
                  <a:lumMod val="85000"/>
                </a:schemeClr>
              </a:solidFill>
              <a:latin typeface="Arial" charset="0"/>
            </a:endParaRPr>
          </a:p>
          <a:p>
            <a:pPr marL="687387">
              <a:buFont typeface="Wingdings" panose="05000000000000000000" pitchFamily="2" charset="2"/>
              <a:buChar char="§"/>
              <a:defRPr/>
            </a:pPr>
            <a:r>
              <a:rPr lang="en-US" altLang="en-US" sz="2400" dirty="0" smtClean="0">
                <a:solidFill>
                  <a:srgbClr val="000000"/>
                </a:solidFill>
                <a:latin typeface="Arial" charset="0"/>
              </a:rPr>
              <a:t>Support and improve care coordination and transitions of care</a:t>
            </a:r>
          </a:p>
          <a:p>
            <a:pPr lvl="1">
              <a:buFont typeface="Arial" charset="0"/>
              <a:buChar char="–"/>
              <a:defRPr/>
            </a:pPr>
            <a:endParaRPr lang="en-US" altLang="en-US" sz="2000" dirty="0" smtClean="0">
              <a:solidFill>
                <a:srgbClr val="000000"/>
              </a:solidFill>
              <a:latin typeface="Arial" charset="0"/>
            </a:endParaRPr>
          </a:p>
        </p:txBody>
      </p:sp>
      <p:sp>
        <p:nvSpPr>
          <p:cNvPr id="14340" name="Title 1"/>
          <p:cNvSpPr>
            <a:spLocks noGrp="1"/>
          </p:cNvSpPr>
          <p:nvPr>
            <p:ph type="title"/>
          </p:nvPr>
        </p:nvSpPr>
        <p:spPr>
          <a:xfrm>
            <a:off x="533400" y="228600"/>
            <a:ext cx="8153400" cy="762000"/>
          </a:xfrm>
        </p:spPr>
        <p:txBody>
          <a:bodyPr>
            <a:normAutofit fontScale="90000"/>
          </a:bodyPr>
          <a:lstStyle/>
          <a:p>
            <a:r>
              <a:rPr lang="en-US" altLang="en-US" dirty="0"/>
              <a:t>Advance Interoperable Health </a:t>
            </a:r>
            <a:r>
              <a:rPr lang="en-US" altLang="en-US" dirty="0" smtClean="0"/>
              <a:t>IT (ONC)</a:t>
            </a:r>
            <a:endParaRPr lang="en-US" altLang="en-US" sz="2800" dirty="0" smtClean="0"/>
          </a:p>
        </p:txBody>
      </p:sp>
      <p:sp>
        <p:nvSpPr>
          <p:cNvPr id="2" name="Slide Number Placeholder 1"/>
          <p:cNvSpPr>
            <a:spLocks noGrp="1"/>
          </p:cNvSpPr>
          <p:nvPr>
            <p:ph type="sldNum" sz="quarter" idx="10"/>
          </p:nvPr>
        </p:nvSpPr>
        <p:spPr/>
        <p:txBody>
          <a:bodyPr/>
          <a:lstStyle/>
          <a:p>
            <a:pPr>
              <a:defRPr/>
            </a:pPr>
            <a:fld id="{D1B30925-4D87-43AE-AF8A-EDC6AF5FA546}"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822867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533400" y="1398925"/>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114300" indent="0">
              <a:defRPr/>
            </a:pPr>
            <a:r>
              <a:rPr lang="en-US" altLang="en-US" sz="2800" dirty="0" smtClean="0">
                <a:solidFill>
                  <a:srgbClr val="000000"/>
                </a:solidFill>
                <a:latin typeface="Arial" charset="0"/>
              </a:rPr>
              <a:t>Specific Program Goals:</a:t>
            </a:r>
          </a:p>
          <a:p>
            <a:pPr marL="687387">
              <a:buFont typeface="Wingdings" panose="05000000000000000000" pitchFamily="2" charset="2"/>
              <a:buChar char="§"/>
              <a:defRPr/>
            </a:pPr>
            <a:r>
              <a:rPr lang="en-US" altLang="en-US" sz="2400" dirty="0" smtClean="0">
                <a:solidFill>
                  <a:srgbClr val="000000"/>
                </a:solidFill>
                <a:latin typeface="Arial" charset="0"/>
              </a:rPr>
              <a:t>New Data Feeds into CurrentCare</a:t>
            </a:r>
          </a:p>
          <a:p>
            <a:pPr marL="1258887" lvl="2" indent="-342900">
              <a:buFont typeface="Wingdings" panose="05000000000000000000" pitchFamily="2" charset="2"/>
              <a:buChar char="§"/>
              <a:defRPr/>
            </a:pPr>
            <a:r>
              <a:rPr lang="en-US" altLang="en-US" sz="2400" dirty="0" err="1">
                <a:solidFill>
                  <a:schemeClr val="accent1"/>
                </a:solidFill>
                <a:latin typeface="Arial" charset="0"/>
              </a:rPr>
              <a:t>MatrixCare</a:t>
            </a:r>
            <a:endParaRPr lang="en-US" altLang="en-US" sz="2400" dirty="0">
              <a:solidFill>
                <a:schemeClr val="accent1"/>
              </a:solidFill>
              <a:latin typeface="Arial" charset="0"/>
            </a:endParaRPr>
          </a:p>
          <a:p>
            <a:pPr marL="1258887" lvl="2" indent="-342900">
              <a:buFont typeface="Wingdings" panose="05000000000000000000" pitchFamily="2" charset="2"/>
              <a:buChar char="§"/>
              <a:defRPr/>
            </a:pPr>
            <a:r>
              <a:rPr lang="en-US" altLang="en-US" sz="2400" dirty="0" err="1" smtClean="0">
                <a:solidFill>
                  <a:schemeClr val="accent1"/>
                </a:solidFill>
                <a:latin typeface="Arial" charset="0"/>
              </a:rPr>
              <a:t>PointClickCare</a:t>
            </a:r>
            <a:endParaRPr lang="en-US" altLang="en-US" sz="2400" dirty="0" smtClean="0">
              <a:solidFill>
                <a:srgbClr val="000000"/>
              </a:solidFill>
              <a:latin typeface="Arial" charset="0"/>
            </a:endParaRPr>
          </a:p>
          <a:p>
            <a:pPr marL="687387">
              <a:buFont typeface="Wingdings" panose="05000000000000000000" pitchFamily="2" charset="2"/>
              <a:buChar char="§"/>
              <a:defRPr/>
            </a:pPr>
            <a:r>
              <a:rPr lang="en-US" altLang="en-US" sz="2400" dirty="0" smtClean="0">
                <a:solidFill>
                  <a:srgbClr val="000000"/>
                </a:solidFill>
                <a:latin typeface="Arial" charset="0"/>
              </a:rPr>
              <a:t>Transitions of Care objective</a:t>
            </a:r>
          </a:p>
          <a:p>
            <a:pPr marL="1258887" lvl="2" indent="-342900">
              <a:buFont typeface="Wingdings" panose="05000000000000000000" pitchFamily="2" charset="2"/>
              <a:buChar char="§"/>
              <a:defRPr/>
            </a:pPr>
            <a:r>
              <a:rPr lang="en-US" altLang="en-US" sz="2400" dirty="0">
                <a:solidFill>
                  <a:schemeClr val="accent1"/>
                </a:solidFill>
                <a:latin typeface="Arial" charset="0"/>
              </a:rPr>
              <a:t>I</a:t>
            </a:r>
            <a:r>
              <a:rPr lang="en-US" altLang="en-US" sz="2400" dirty="0" smtClean="0">
                <a:solidFill>
                  <a:schemeClr val="accent1"/>
                </a:solidFill>
                <a:latin typeface="Arial" charset="0"/>
              </a:rPr>
              <a:t>ncrease </a:t>
            </a:r>
            <a:r>
              <a:rPr lang="en-US" altLang="en-US" sz="2400" dirty="0">
                <a:solidFill>
                  <a:schemeClr val="accent1"/>
                </a:solidFill>
                <a:latin typeface="Arial" charset="0"/>
              </a:rPr>
              <a:t># of times a summary of care record is sent in a care </a:t>
            </a:r>
            <a:r>
              <a:rPr lang="en-US" altLang="en-US" sz="2400" dirty="0" smtClean="0">
                <a:solidFill>
                  <a:schemeClr val="accent1"/>
                </a:solidFill>
                <a:latin typeface="Arial" charset="0"/>
              </a:rPr>
              <a:t>transition</a:t>
            </a:r>
          </a:p>
          <a:p>
            <a:pPr marL="1258887" lvl="2" indent="-342900">
              <a:buFont typeface="Wingdings" panose="05000000000000000000" pitchFamily="2" charset="2"/>
              <a:buChar char="§"/>
              <a:defRPr/>
            </a:pPr>
            <a:r>
              <a:rPr lang="en-US" altLang="en-US" sz="2400" dirty="0" smtClean="0">
                <a:solidFill>
                  <a:schemeClr val="accent1"/>
                </a:solidFill>
                <a:latin typeface="Arial" charset="0"/>
              </a:rPr>
              <a:t>Incorporate data into workflows</a:t>
            </a:r>
          </a:p>
          <a:p>
            <a:pPr marL="1258887" lvl="2" indent="-342900">
              <a:buFont typeface="Wingdings" panose="05000000000000000000" pitchFamily="2" charset="2"/>
              <a:buChar char="§"/>
              <a:defRPr/>
            </a:pPr>
            <a:r>
              <a:rPr lang="en-US" altLang="en-US" sz="2400" dirty="0" smtClean="0">
                <a:solidFill>
                  <a:schemeClr val="accent1"/>
                </a:solidFill>
                <a:latin typeface="Arial" charset="0"/>
              </a:rPr>
              <a:t>Send Hospital and ED alerts to proxies</a:t>
            </a:r>
          </a:p>
          <a:p>
            <a:pPr marL="687387" lvl="1" indent="-342900">
              <a:buFont typeface="Wingdings" panose="05000000000000000000" pitchFamily="2" charset="2"/>
              <a:buChar char="§"/>
              <a:defRPr/>
            </a:pPr>
            <a:r>
              <a:rPr lang="en-US" altLang="en-US" sz="2400" dirty="0">
                <a:solidFill>
                  <a:srgbClr val="000000"/>
                </a:solidFill>
                <a:latin typeface="Arial" charset="0"/>
              </a:rPr>
              <a:t>View, Download, Transmit</a:t>
            </a:r>
          </a:p>
          <a:p>
            <a:pPr marL="1258887" lvl="2" indent="-342900">
              <a:buFont typeface="Wingdings" panose="05000000000000000000" pitchFamily="2" charset="2"/>
              <a:buChar char="§"/>
              <a:defRPr/>
            </a:pPr>
            <a:r>
              <a:rPr lang="en-US" altLang="en-US" sz="2400" dirty="0" smtClean="0">
                <a:solidFill>
                  <a:schemeClr val="accent1"/>
                </a:solidFill>
                <a:latin typeface="Arial" charset="0"/>
              </a:rPr>
              <a:t>Increase patient enrollment in CurrentCare4Me</a:t>
            </a:r>
          </a:p>
          <a:p>
            <a:pPr marL="1258887" lvl="2" indent="-342900">
              <a:buFont typeface="Wingdings" panose="05000000000000000000" pitchFamily="2" charset="2"/>
              <a:buChar char="§"/>
              <a:defRPr/>
            </a:pPr>
            <a:r>
              <a:rPr lang="en-US" altLang="en-US" sz="2400" dirty="0" smtClean="0">
                <a:solidFill>
                  <a:schemeClr val="accent1"/>
                </a:solidFill>
                <a:latin typeface="Arial" charset="0"/>
              </a:rPr>
              <a:t>Teach individuals to access and use their data</a:t>
            </a:r>
            <a:endParaRPr lang="en-US" altLang="en-US" sz="2400" dirty="0">
              <a:solidFill>
                <a:schemeClr val="accent1"/>
              </a:solidFill>
              <a:latin typeface="Arial" charset="0"/>
            </a:endParaRPr>
          </a:p>
          <a:p>
            <a:pPr lvl="1">
              <a:buFont typeface="Arial" charset="0"/>
              <a:buChar char="–"/>
              <a:defRPr/>
            </a:pPr>
            <a:endParaRPr lang="en-US" altLang="en-US" sz="2000" dirty="0" smtClean="0">
              <a:solidFill>
                <a:srgbClr val="000000"/>
              </a:solidFill>
              <a:latin typeface="Arial" charset="0"/>
            </a:endParaRPr>
          </a:p>
        </p:txBody>
      </p:sp>
      <p:sp>
        <p:nvSpPr>
          <p:cNvPr id="14340" name="Title 1"/>
          <p:cNvSpPr>
            <a:spLocks noGrp="1"/>
          </p:cNvSpPr>
          <p:nvPr>
            <p:ph type="title"/>
          </p:nvPr>
        </p:nvSpPr>
        <p:spPr>
          <a:xfrm>
            <a:off x="533400" y="228600"/>
            <a:ext cx="8153400" cy="762000"/>
          </a:xfrm>
        </p:spPr>
        <p:txBody>
          <a:bodyPr>
            <a:normAutofit fontScale="90000"/>
          </a:bodyPr>
          <a:lstStyle/>
          <a:p>
            <a:r>
              <a:rPr lang="en-US" altLang="en-US" dirty="0"/>
              <a:t>Advance Interoperable Health </a:t>
            </a:r>
            <a:r>
              <a:rPr lang="en-US" altLang="en-US" dirty="0" smtClean="0"/>
              <a:t>IT (ONC)</a:t>
            </a:r>
            <a:endParaRPr lang="en-US" altLang="en-US" sz="2800" dirty="0" smtClean="0"/>
          </a:p>
        </p:txBody>
      </p:sp>
      <p:sp>
        <p:nvSpPr>
          <p:cNvPr id="2" name="Slide Number Placeholder 1"/>
          <p:cNvSpPr>
            <a:spLocks noGrp="1"/>
          </p:cNvSpPr>
          <p:nvPr>
            <p:ph type="sldNum" sz="quarter" idx="10"/>
          </p:nvPr>
        </p:nvSpPr>
        <p:spPr/>
        <p:txBody>
          <a:bodyPr/>
          <a:lstStyle/>
          <a:p>
            <a:pPr>
              <a:defRPr/>
            </a:pPr>
            <a:fld id="{D1B30925-4D87-43AE-AF8A-EDC6AF5FA546}" type="slidenum">
              <a:rPr lang="en-US" smtClean="0">
                <a:solidFill>
                  <a:prstClr val="black">
                    <a:tint val="75000"/>
                  </a:prstClr>
                </a:solidFill>
              </a:rPr>
              <a:pPr>
                <a:defRPr/>
              </a:pPr>
              <a:t>5</a:t>
            </a:fld>
            <a:endParaRPr lang="en-US" dirty="0">
              <a:solidFill>
                <a:prstClr val="black">
                  <a:tint val="75000"/>
                </a:prstClr>
              </a:solidFill>
            </a:endParaRPr>
          </a:p>
        </p:txBody>
      </p:sp>
    </p:spTree>
    <p:extLst>
      <p:ext uri="{BB962C8B-B14F-4D97-AF65-F5344CB8AC3E}">
        <p14:creationId xmlns:p14="http://schemas.microsoft.com/office/powerpoint/2010/main" val="2755115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533400" y="1143000"/>
            <a:ext cx="80772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71500" lvl="1" indent="-342900">
              <a:buFont typeface="Wingdings" panose="05000000000000000000" pitchFamily="2" charset="2"/>
              <a:buChar char="§"/>
              <a:defRPr/>
            </a:pPr>
            <a:r>
              <a:rPr lang="en-US" altLang="en-US" sz="2200" dirty="0" smtClean="0">
                <a:solidFill>
                  <a:srgbClr val="000000"/>
                </a:solidFill>
                <a:latin typeface="Arial" charset="0"/>
              </a:rPr>
              <a:t>LTPACs in Rhode Island</a:t>
            </a:r>
          </a:p>
          <a:p>
            <a:pPr marL="571500" lvl="1" indent="-342900">
              <a:buFont typeface="Wingdings" panose="05000000000000000000" pitchFamily="2" charset="2"/>
              <a:buChar char="§"/>
              <a:defRPr/>
            </a:pPr>
            <a:r>
              <a:rPr lang="en-US" altLang="en-US" sz="2200" dirty="0" smtClean="0">
                <a:solidFill>
                  <a:srgbClr val="000000"/>
                </a:solidFill>
                <a:latin typeface="Arial" charset="0"/>
              </a:rPr>
              <a:t>Hospital systems</a:t>
            </a:r>
          </a:p>
          <a:p>
            <a:pPr marL="1258887" lvl="2" indent="-342900">
              <a:buFont typeface="Wingdings" panose="05000000000000000000" pitchFamily="2" charset="2"/>
              <a:buChar char="§"/>
              <a:defRPr/>
            </a:pPr>
            <a:r>
              <a:rPr lang="en-US" altLang="en-US" sz="2200" dirty="0" smtClean="0">
                <a:solidFill>
                  <a:srgbClr val="000000"/>
                </a:solidFill>
                <a:latin typeface="Arial" charset="0"/>
              </a:rPr>
              <a:t>Care New England</a:t>
            </a:r>
          </a:p>
          <a:p>
            <a:pPr marL="1258887" lvl="2" indent="-342900">
              <a:buFont typeface="Wingdings" panose="05000000000000000000" pitchFamily="2" charset="2"/>
              <a:buChar char="§"/>
              <a:defRPr/>
            </a:pPr>
            <a:r>
              <a:rPr lang="en-US" altLang="en-US" sz="2200" dirty="0" smtClean="0">
                <a:solidFill>
                  <a:srgbClr val="000000"/>
                </a:solidFill>
                <a:latin typeface="Arial" charset="0"/>
              </a:rPr>
              <a:t>South County Hospital Health System</a:t>
            </a:r>
          </a:p>
          <a:p>
            <a:pPr marL="1258887" lvl="2" indent="-342900">
              <a:buFont typeface="Wingdings" panose="05000000000000000000" pitchFamily="2" charset="2"/>
              <a:buChar char="§"/>
              <a:defRPr/>
            </a:pPr>
            <a:r>
              <a:rPr lang="en-US" altLang="en-US" sz="2200" dirty="0" smtClean="0">
                <a:solidFill>
                  <a:srgbClr val="000000"/>
                </a:solidFill>
                <a:latin typeface="Arial" charset="0"/>
              </a:rPr>
              <a:t>Lifespan</a:t>
            </a:r>
          </a:p>
          <a:p>
            <a:pPr marL="1258887" lvl="2" indent="-342900">
              <a:buFont typeface="Wingdings" panose="05000000000000000000" pitchFamily="2" charset="2"/>
              <a:buChar char="§"/>
              <a:defRPr/>
            </a:pPr>
            <a:r>
              <a:rPr lang="en-US" altLang="en-US" sz="2200" dirty="0" err="1" smtClean="0">
                <a:solidFill>
                  <a:srgbClr val="000000"/>
                </a:solidFill>
                <a:latin typeface="Arial" charset="0"/>
              </a:rPr>
              <a:t>CharterCARE</a:t>
            </a:r>
            <a:endParaRPr lang="en-US" altLang="en-US" sz="2200" dirty="0" smtClean="0">
              <a:solidFill>
                <a:srgbClr val="000000"/>
              </a:solidFill>
              <a:latin typeface="Arial" charset="0"/>
            </a:endParaRPr>
          </a:p>
          <a:p>
            <a:pPr marL="571500" lvl="1" indent="-342900">
              <a:buFont typeface="Wingdings" panose="05000000000000000000" pitchFamily="2" charset="2"/>
              <a:buChar char="§"/>
              <a:defRPr/>
            </a:pPr>
            <a:r>
              <a:rPr lang="en-US" altLang="en-US" sz="2200" dirty="0" smtClean="0">
                <a:solidFill>
                  <a:srgbClr val="000000"/>
                </a:solidFill>
                <a:latin typeface="Arial" charset="0"/>
              </a:rPr>
              <a:t>Independent practices</a:t>
            </a:r>
          </a:p>
          <a:p>
            <a:pPr marL="1258887" lvl="2" indent="-342900">
              <a:buFont typeface="Wingdings" panose="05000000000000000000" pitchFamily="2" charset="2"/>
              <a:buChar char="§"/>
              <a:defRPr/>
            </a:pPr>
            <a:r>
              <a:rPr lang="en-US" altLang="en-US" sz="2200" dirty="0" smtClean="0">
                <a:solidFill>
                  <a:srgbClr val="000000"/>
                </a:solidFill>
                <a:latin typeface="Arial" charset="0"/>
              </a:rPr>
              <a:t>Coastal Medical of RI</a:t>
            </a:r>
          </a:p>
          <a:p>
            <a:pPr marL="1258887" lvl="2" indent="-342900">
              <a:buFont typeface="Wingdings" panose="05000000000000000000" pitchFamily="2" charset="2"/>
              <a:buChar char="§"/>
              <a:defRPr/>
            </a:pPr>
            <a:r>
              <a:rPr lang="en-US" altLang="en-US" sz="2200" dirty="0" smtClean="0">
                <a:solidFill>
                  <a:srgbClr val="000000"/>
                </a:solidFill>
                <a:latin typeface="Arial" charset="0"/>
              </a:rPr>
              <a:t>Rhode Island Primary Care Physicians Corporation</a:t>
            </a:r>
          </a:p>
          <a:p>
            <a:pPr marL="571500" lvl="1" indent="-342900">
              <a:buFont typeface="Wingdings" panose="05000000000000000000" pitchFamily="2" charset="2"/>
              <a:buChar char="§"/>
              <a:defRPr/>
            </a:pPr>
            <a:r>
              <a:rPr lang="en-US" altLang="en-US" sz="2200" dirty="0" smtClean="0">
                <a:solidFill>
                  <a:srgbClr val="000000"/>
                </a:solidFill>
                <a:latin typeface="Arial" charset="0"/>
              </a:rPr>
              <a:t>Vendors</a:t>
            </a:r>
          </a:p>
          <a:p>
            <a:pPr marL="1258887" lvl="2" indent="-342900">
              <a:buFont typeface="Wingdings" panose="05000000000000000000" pitchFamily="2" charset="2"/>
              <a:buChar char="§"/>
              <a:defRPr/>
            </a:pPr>
            <a:r>
              <a:rPr lang="en-US" altLang="en-US" sz="2200" dirty="0" err="1" smtClean="0">
                <a:solidFill>
                  <a:srgbClr val="000000"/>
                </a:solidFill>
                <a:latin typeface="Arial" charset="0"/>
              </a:rPr>
              <a:t>MatrixCare</a:t>
            </a:r>
            <a:r>
              <a:rPr lang="en-US" altLang="en-US" sz="2200" dirty="0" smtClean="0">
                <a:solidFill>
                  <a:srgbClr val="000000"/>
                </a:solidFill>
                <a:latin typeface="Arial" charset="0"/>
              </a:rPr>
              <a:t> (EHR)</a:t>
            </a:r>
          </a:p>
          <a:p>
            <a:pPr marL="1258887" lvl="2" indent="-342900">
              <a:buFont typeface="Wingdings" panose="05000000000000000000" pitchFamily="2" charset="2"/>
              <a:buChar char="§"/>
              <a:defRPr/>
            </a:pPr>
            <a:r>
              <a:rPr lang="en-US" altLang="en-US" sz="2200" dirty="0" err="1" smtClean="0">
                <a:solidFill>
                  <a:srgbClr val="000000"/>
                </a:solidFill>
                <a:latin typeface="Arial" charset="0"/>
              </a:rPr>
              <a:t>PointClickCare</a:t>
            </a:r>
            <a:r>
              <a:rPr lang="en-US" altLang="en-US" sz="2200" dirty="0" smtClean="0">
                <a:solidFill>
                  <a:srgbClr val="000000"/>
                </a:solidFill>
                <a:latin typeface="Arial" charset="0"/>
              </a:rPr>
              <a:t> (EHR)</a:t>
            </a:r>
          </a:p>
          <a:p>
            <a:pPr marL="1258887" lvl="2" indent="-342900">
              <a:buFont typeface="Wingdings" panose="05000000000000000000" pitchFamily="2" charset="2"/>
              <a:buChar char="§"/>
              <a:defRPr/>
            </a:pPr>
            <a:r>
              <a:rPr lang="en-US" altLang="en-US" sz="2200" dirty="0" err="1" smtClean="0">
                <a:solidFill>
                  <a:srgbClr val="000000"/>
                </a:solidFill>
                <a:latin typeface="Arial" charset="0"/>
              </a:rPr>
              <a:t>Inpriva</a:t>
            </a:r>
            <a:r>
              <a:rPr lang="en-US" altLang="en-US" sz="2200" dirty="0" smtClean="0">
                <a:solidFill>
                  <a:srgbClr val="000000"/>
                </a:solidFill>
                <a:latin typeface="Arial" charset="0"/>
              </a:rPr>
              <a:t> (HISP)</a:t>
            </a:r>
          </a:p>
        </p:txBody>
      </p:sp>
      <p:sp>
        <p:nvSpPr>
          <p:cNvPr id="16388" name="Title 1"/>
          <p:cNvSpPr>
            <a:spLocks noGrp="1"/>
          </p:cNvSpPr>
          <p:nvPr>
            <p:ph type="title"/>
          </p:nvPr>
        </p:nvSpPr>
        <p:spPr>
          <a:xfrm>
            <a:off x="533400" y="228600"/>
            <a:ext cx="8153400" cy="685800"/>
          </a:xfrm>
        </p:spPr>
        <p:txBody>
          <a:bodyPr/>
          <a:lstStyle/>
          <a:p>
            <a:pPr algn="l"/>
            <a:r>
              <a:rPr lang="en-US" altLang="en-US" sz="3600" dirty="0">
                <a:solidFill>
                  <a:schemeClr val="bg1"/>
                </a:solidFill>
              </a:rPr>
              <a:t>Advance Interoperable Health IT (ONC)</a:t>
            </a:r>
            <a:endParaRPr lang="en-US" altLang="en-US" sz="3400" dirty="0" smtClean="0">
              <a:solidFill>
                <a:schemeClr val="bg1"/>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5105400"/>
            <a:ext cx="310515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5372100" y="1181100"/>
            <a:ext cx="3062288" cy="806632"/>
            <a:chOff x="5479256" y="3485822"/>
            <a:chExt cx="3062288" cy="806632"/>
          </a:xfrm>
        </p:grpSpPr>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3485822"/>
              <a:ext cx="197167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9256" y="3866822"/>
              <a:ext cx="3062288" cy="425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Slide Number Placeholder 2"/>
          <p:cNvSpPr>
            <a:spLocks noGrp="1"/>
          </p:cNvSpPr>
          <p:nvPr>
            <p:ph type="sldNum" sz="quarter" idx="11"/>
          </p:nvPr>
        </p:nvSpPr>
        <p:spPr/>
        <p:txBody>
          <a:bodyPr/>
          <a:lstStyle/>
          <a:p>
            <a:pPr>
              <a:defRPr/>
            </a:pPr>
            <a:fld id="{5CE7BC32-B03B-49A2-8998-0B8C760AEECE}" type="slidenum">
              <a:rPr lang="en-US" smtClean="0"/>
              <a:pPr>
                <a:defRPr/>
              </a:pPr>
              <a:t>6</a:t>
            </a:fld>
            <a:endParaRPr lang="en-US" dirty="0"/>
          </a:p>
        </p:txBody>
      </p:sp>
    </p:spTree>
    <p:extLst>
      <p:ext uri="{BB962C8B-B14F-4D97-AF65-F5344CB8AC3E}">
        <p14:creationId xmlns:p14="http://schemas.microsoft.com/office/powerpoint/2010/main" val="226590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381000" y="1143000"/>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571500" lvl="1" indent="-342900">
              <a:buFont typeface="Wingdings" panose="05000000000000000000" pitchFamily="2" charset="2"/>
              <a:buChar char="§"/>
              <a:defRPr/>
            </a:pPr>
            <a:r>
              <a:rPr lang="en-US" altLang="en-US" sz="2400" dirty="0">
                <a:solidFill>
                  <a:srgbClr val="000000"/>
                </a:solidFill>
                <a:latin typeface="Arial" charset="0"/>
              </a:rPr>
              <a:t>Next Steps</a:t>
            </a:r>
          </a:p>
          <a:p>
            <a:pPr marL="1257300" lvl="2" indent="-342900">
              <a:buFont typeface="Wingdings" panose="05000000000000000000" pitchFamily="2" charset="2"/>
              <a:buChar char="§"/>
              <a:defRPr/>
            </a:pPr>
            <a:r>
              <a:rPr lang="en-US" altLang="en-US" sz="2400" dirty="0" smtClean="0">
                <a:solidFill>
                  <a:srgbClr val="000000"/>
                </a:solidFill>
                <a:latin typeface="Arial" charset="0"/>
              </a:rPr>
              <a:t>Identify long-term and post-acute care facilities interested in participating in the project</a:t>
            </a:r>
          </a:p>
          <a:p>
            <a:pPr marL="1257300" lvl="2" indent="-342900">
              <a:buFont typeface="Wingdings" panose="05000000000000000000" pitchFamily="2" charset="2"/>
              <a:buChar char="§"/>
              <a:defRPr/>
            </a:pPr>
            <a:r>
              <a:rPr lang="en-US" altLang="en-US" sz="2400" dirty="0" smtClean="0">
                <a:solidFill>
                  <a:srgbClr val="000000"/>
                </a:solidFill>
                <a:latin typeface="Arial" charset="0"/>
              </a:rPr>
              <a:t>RIQI Relationship Manager works with designated LTPAC project manager</a:t>
            </a:r>
          </a:p>
          <a:p>
            <a:pPr marL="1257300" lvl="2" indent="-342900">
              <a:buFont typeface="Wingdings" panose="05000000000000000000" pitchFamily="2" charset="2"/>
              <a:buChar char="§"/>
              <a:defRPr/>
            </a:pPr>
            <a:r>
              <a:rPr lang="en-US" altLang="en-US" sz="2400" dirty="0" smtClean="0">
                <a:solidFill>
                  <a:srgbClr val="000000"/>
                </a:solidFill>
                <a:latin typeface="Arial" charset="0"/>
              </a:rPr>
              <a:t>Set up meetings to determine needs of each facility</a:t>
            </a:r>
          </a:p>
          <a:p>
            <a:pPr marL="1257300" lvl="2" indent="-342900">
              <a:buFont typeface="Wingdings" panose="05000000000000000000" pitchFamily="2" charset="2"/>
              <a:buChar char="§"/>
              <a:defRPr/>
            </a:pPr>
            <a:r>
              <a:rPr lang="en-US" altLang="en-US" sz="2400" dirty="0" smtClean="0">
                <a:solidFill>
                  <a:srgbClr val="000000"/>
                </a:solidFill>
                <a:latin typeface="Arial" charset="0"/>
              </a:rPr>
              <a:t>Complete Contracting process </a:t>
            </a:r>
          </a:p>
          <a:p>
            <a:pPr marL="1257300" lvl="2" indent="-342900">
              <a:buFont typeface="Wingdings" panose="05000000000000000000" pitchFamily="2" charset="2"/>
              <a:buChar char="§"/>
              <a:defRPr/>
            </a:pPr>
            <a:r>
              <a:rPr lang="en-US" altLang="en-US" sz="2400" dirty="0" smtClean="0">
                <a:solidFill>
                  <a:srgbClr val="000000"/>
                </a:solidFill>
                <a:latin typeface="Arial" charset="0"/>
              </a:rPr>
              <a:t>Train individuals on use of tools and services</a:t>
            </a:r>
          </a:p>
          <a:p>
            <a:pPr marL="1257300" lvl="2" indent="-342900">
              <a:buFont typeface="Wingdings" panose="05000000000000000000" pitchFamily="2" charset="2"/>
              <a:buChar char="§"/>
              <a:defRPr/>
            </a:pPr>
            <a:r>
              <a:rPr lang="en-US" altLang="en-US" sz="2400" dirty="0" smtClean="0">
                <a:solidFill>
                  <a:srgbClr val="000000"/>
                </a:solidFill>
                <a:latin typeface="Arial" charset="0"/>
              </a:rPr>
              <a:t>Work with RIQI workflow redesign specialist to incorporate new processes</a:t>
            </a:r>
          </a:p>
          <a:p>
            <a:pPr marL="1257300" lvl="2" indent="-342900">
              <a:buFont typeface="Wingdings" panose="05000000000000000000" pitchFamily="2" charset="2"/>
              <a:buChar char="§"/>
              <a:defRPr/>
            </a:pPr>
            <a:r>
              <a:rPr lang="en-US" altLang="en-US" sz="2400" dirty="0" smtClean="0">
                <a:solidFill>
                  <a:srgbClr val="000000"/>
                </a:solidFill>
                <a:latin typeface="Arial" charset="0"/>
              </a:rPr>
              <a:t>Improve patient care transitions and care coordination!</a:t>
            </a:r>
          </a:p>
        </p:txBody>
      </p:sp>
      <p:sp>
        <p:nvSpPr>
          <p:cNvPr id="16388" name="Title 1"/>
          <p:cNvSpPr>
            <a:spLocks noGrp="1"/>
          </p:cNvSpPr>
          <p:nvPr>
            <p:ph type="title"/>
          </p:nvPr>
        </p:nvSpPr>
        <p:spPr>
          <a:xfrm>
            <a:off x="533400" y="228600"/>
            <a:ext cx="8153400" cy="685800"/>
          </a:xfrm>
        </p:spPr>
        <p:txBody>
          <a:bodyPr/>
          <a:lstStyle/>
          <a:p>
            <a:pPr algn="l"/>
            <a:r>
              <a:rPr lang="en-US" altLang="en-US" sz="3600" dirty="0">
                <a:solidFill>
                  <a:schemeClr val="bg1"/>
                </a:solidFill>
              </a:rPr>
              <a:t>Advance Interoperable Health IT (ONC)</a:t>
            </a:r>
            <a:endParaRPr lang="en-US" altLang="en-US" sz="3400" dirty="0" smtClean="0">
              <a:solidFill>
                <a:schemeClr val="bg1"/>
              </a:solidFill>
            </a:endParaRPr>
          </a:p>
        </p:txBody>
      </p:sp>
      <p:pic>
        <p:nvPicPr>
          <p:cNvPr id="1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181600"/>
            <a:ext cx="2298568" cy="153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5CE7BC32-B03B-49A2-8998-0B8C760AEECE}" type="slidenum">
              <a:rPr lang="en-US" smtClean="0"/>
              <a:pPr>
                <a:defRPr/>
              </a:pPr>
              <a:t>7</a:t>
            </a:fld>
            <a:endParaRPr lang="en-US" dirty="0"/>
          </a:p>
        </p:txBody>
      </p:sp>
    </p:spTree>
    <p:extLst>
      <p:ext uri="{BB962C8B-B14F-4D97-AF65-F5344CB8AC3E}">
        <p14:creationId xmlns:p14="http://schemas.microsoft.com/office/powerpoint/2010/main" val="3855018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7"/>
          <p:cNvSpPr txBox="1">
            <a:spLocks noChangeArrowheads="1"/>
          </p:cNvSpPr>
          <p:nvPr/>
        </p:nvSpPr>
        <p:spPr bwMode="auto">
          <a:xfrm>
            <a:off x="4114800" y="645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defRPr sz="3200">
                <a:solidFill>
                  <a:srgbClr val="727272"/>
                </a:solidFill>
                <a:latin typeface="Calibri" pitchFamily="34" charset="0"/>
              </a:defRPr>
            </a:lvl1pPr>
            <a:lvl2pPr marL="742950" indent="-285750" eaLnBrk="0" hangingPunct="0">
              <a:spcBef>
                <a:spcPct val="20000"/>
              </a:spcBef>
              <a:buFont typeface="Arial" charset="0"/>
              <a:defRPr sz="2800">
                <a:solidFill>
                  <a:srgbClr val="727272"/>
                </a:solidFill>
                <a:latin typeface="Calibri" pitchFamily="34" charset="0"/>
              </a:defRPr>
            </a:lvl2pPr>
            <a:lvl3pPr marL="1143000" indent="-228600" eaLnBrk="0" hangingPunct="0">
              <a:spcBef>
                <a:spcPct val="20000"/>
              </a:spcBef>
              <a:buFont typeface="Arial" charset="0"/>
              <a:defRPr sz="2400">
                <a:solidFill>
                  <a:srgbClr val="727272"/>
                </a:solidFill>
                <a:latin typeface="Calibri" pitchFamily="34" charset="0"/>
              </a:defRPr>
            </a:lvl3pPr>
            <a:lvl4pPr marL="1600200" indent="-228600" eaLnBrk="0" hangingPunct="0">
              <a:spcBef>
                <a:spcPct val="20000"/>
              </a:spcBef>
              <a:buFont typeface="Arial" charset="0"/>
              <a:defRPr sz="2000">
                <a:solidFill>
                  <a:srgbClr val="727272"/>
                </a:solidFill>
                <a:latin typeface="Calibri" pitchFamily="34" charset="0"/>
              </a:defRPr>
            </a:lvl4pPr>
            <a:lvl5pPr marL="2057400" indent="-228600" eaLnBrk="0" hangingPunct="0">
              <a:spcBef>
                <a:spcPct val="20000"/>
              </a:spcBef>
              <a:buFont typeface="Arial" charset="0"/>
              <a:defRPr sz="2000">
                <a:solidFill>
                  <a:srgbClr val="727272"/>
                </a:solidFill>
                <a:latin typeface="Calibri" pitchFamily="34" charset="0"/>
              </a:defRPr>
            </a:lvl5pPr>
            <a:lvl6pPr marL="2514600" indent="-228600" defTabSz="457200" eaLnBrk="0" fontAlgn="base" hangingPunct="0">
              <a:spcBef>
                <a:spcPct val="20000"/>
              </a:spcBef>
              <a:spcAft>
                <a:spcPct val="0"/>
              </a:spcAft>
              <a:buFont typeface="Arial" charset="0"/>
              <a:defRPr sz="2000">
                <a:solidFill>
                  <a:srgbClr val="727272"/>
                </a:solidFill>
                <a:latin typeface="Calibri" pitchFamily="34" charset="0"/>
              </a:defRPr>
            </a:lvl6pPr>
            <a:lvl7pPr marL="2971800" indent="-228600" defTabSz="457200" eaLnBrk="0" fontAlgn="base" hangingPunct="0">
              <a:spcBef>
                <a:spcPct val="20000"/>
              </a:spcBef>
              <a:spcAft>
                <a:spcPct val="0"/>
              </a:spcAft>
              <a:buFont typeface="Arial" charset="0"/>
              <a:defRPr sz="2000">
                <a:solidFill>
                  <a:srgbClr val="727272"/>
                </a:solidFill>
                <a:latin typeface="Calibri" pitchFamily="34" charset="0"/>
              </a:defRPr>
            </a:lvl7pPr>
            <a:lvl8pPr marL="3429000" indent="-228600" defTabSz="457200" eaLnBrk="0" fontAlgn="base" hangingPunct="0">
              <a:spcBef>
                <a:spcPct val="20000"/>
              </a:spcBef>
              <a:spcAft>
                <a:spcPct val="0"/>
              </a:spcAft>
              <a:buFont typeface="Arial" charset="0"/>
              <a:defRPr sz="2000">
                <a:solidFill>
                  <a:srgbClr val="727272"/>
                </a:solidFill>
                <a:latin typeface="Calibri" pitchFamily="34" charset="0"/>
              </a:defRPr>
            </a:lvl8pPr>
            <a:lvl9pPr marL="3886200" indent="-228600" defTabSz="457200" eaLnBrk="0" fontAlgn="base" hangingPunct="0">
              <a:spcBef>
                <a:spcPct val="20000"/>
              </a:spcBef>
              <a:spcAft>
                <a:spcPct val="0"/>
              </a:spcAft>
              <a:buFont typeface="Arial" charset="0"/>
              <a:defRPr sz="2000">
                <a:solidFill>
                  <a:srgbClr val="727272"/>
                </a:solidFill>
                <a:latin typeface="Calibri" pitchFamily="34"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37891" name="TextBox 2"/>
          <p:cNvSpPr txBox="1">
            <a:spLocks noChangeArrowheads="1"/>
          </p:cNvSpPr>
          <p:nvPr/>
        </p:nvSpPr>
        <p:spPr bwMode="auto">
          <a:xfrm>
            <a:off x="990600" y="4895671"/>
            <a:ext cx="7086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defRPr sz="3200">
                <a:solidFill>
                  <a:srgbClr val="727272"/>
                </a:solidFill>
                <a:latin typeface="Calibri" pitchFamily="34" charset="0"/>
              </a:defRPr>
            </a:lvl1pPr>
            <a:lvl2pPr marL="742950" indent="-285750" eaLnBrk="0" hangingPunct="0">
              <a:spcBef>
                <a:spcPct val="20000"/>
              </a:spcBef>
              <a:buFont typeface="Arial" charset="0"/>
              <a:defRPr sz="2800">
                <a:solidFill>
                  <a:srgbClr val="727272"/>
                </a:solidFill>
                <a:latin typeface="Calibri" pitchFamily="34" charset="0"/>
              </a:defRPr>
            </a:lvl2pPr>
            <a:lvl3pPr marL="1143000" indent="-228600" eaLnBrk="0" hangingPunct="0">
              <a:spcBef>
                <a:spcPct val="20000"/>
              </a:spcBef>
              <a:buFont typeface="Arial" charset="0"/>
              <a:defRPr sz="2400">
                <a:solidFill>
                  <a:srgbClr val="727272"/>
                </a:solidFill>
                <a:latin typeface="Calibri" pitchFamily="34" charset="0"/>
              </a:defRPr>
            </a:lvl3pPr>
            <a:lvl4pPr marL="1600200" indent="-228600" eaLnBrk="0" hangingPunct="0">
              <a:spcBef>
                <a:spcPct val="20000"/>
              </a:spcBef>
              <a:buFont typeface="Arial" charset="0"/>
              <a:defRPr sz="2000">
                <a:solidFill>
                  <a:srgbClr val="727272"/>
                </a:solidFill>
                <a:latin typeface="Calibri" pitchFamily="34" charset="0"/>
              </a:defRPr>
            </a:lvl4pPr>
            <a:lvl5pPr marL="2057400" indent="-228600" eaLnBrk="0" hangingPunct="0">
              <a:spcBef>
                <a:spcPct val="20000"/>
              </a:spcBef>
              <a:buFont typeface="Arial" charset="0"/>
              <a:defRPr sz="2000">
                <a:solidFill>
                  <a:srgbClr val="727272"/>
                </a:solidFill>
                <a:latin typeface="Calibri" pitchFamily="34" charset="0"/>
              </a:defRPr>
            </a:lvl5pPr>
            <a:lvl6pPr marL="2514600" indent="-228600" defTabSz="457200" eaLnBrk="0" fontAlgn="base" hangingPunct="0">
              <a:spcBef>
                <a:spcPct val="20000"/>
              </a:spcBef>
              <a:spcAft>
                <a:spcPct val="0"/>
              </a:spcAft>
              <a:buFont typeface="Arial" charset="0"/>
              <a:defRPr sz="2000">
                <a:solidFill>
                  <a:srgbClr val="727272"/>
                </a:solidFill>
                <a:latin typeface="Calibri" pitchFamily="34" charset="0"/>
              </a:defRPr>
            </a:lvl6pPr>
            <a:lvl7pPr marL="2971800" indent="-228600" defTabSz="457200" eaLnBrk="0" fontAlgn="base" hangingPunct="0">
              <a:spcBef>
                <a:spcPct val="20000"/>
              </a:spcBef>
              <a:spcAft>
                <a:spcPct val="0"/>
              </a:spcAft>
              <a:buFont typeface="Arial" charset="0"/>
              <a:defRPr sz="2000">
                <a:solidFill>
                  <a:srgbClr val="727272"/>
                </a:solidFill>
                <a:latin typeface="Calibri" pitchFamily="34" charset="0"/>
              </a:defRPr>
            </a:lvl7pPr>
            <a:lvl8pPr marL="3429000" indent="-228600" defTabSz="457200" eaLnBrk="0" fontAlgn="base" hangingPunct="0">
              <a:spcBef>
                <a:spcPct val="20000"/>
              </a:spcBef>
              <a:spcAft>
                <a:spcPct val="0"/>
              </a:spcAft>
              <a:buFont typeface="Arial" charset="0"/>
              <a:defRPr sz="2000">
                <a:solidFill>
                  <a:srgbClr val="727272"/>
                </a:solidFill>
                <a:latin typeface="Calibri" pitchFamily="34" charset="0"/>
              </a:defRPr>
            </a:lvl8pPr>
            <a:lvl9pPr marL="3886200" indent="-228600" defTabSz="457200" eaLnBrk="0" fontAlgn="base" hangingPunct="0">
              <a:spcBef>
                <a:spcPct val="20000"/>
              </a:spcBef>
              <a:spcAft>
                <a:spcPct val="0"/>
              </a:spcAft>
              <a:buFont typeface="Arial" charset="0"/>
              <a:defRPr sz="2000">
                <a:solidFill>
                  <a:srgbClr val="727272"/>
                </a:solidFill>
                <a:latin typeface="Calibri" pitchFamily="34" charset="0"/>
              </a:defRPr>
            </a:lvl9pPr>
          </a:lstStyle>
          <a:p>
            <a:pPr algn="ctr" eaLnBrk="1" hangingPunct="1">
              <a:spcBef>
                <a:spcPct val="0"/>
              </a:spcBef>
              <a:buFontTx/>
              <a:buNone/>
            </a:pPr>
            <a:r>
              <a:rPr lang="en-US" altLang="en-US" sz="1800" dirty="0" smtClean="0">
                <a:solidFill>
                  <a:schemeClr val="tx1"/>
                </a:solidFill>
                <a:latin typeface="Arial Narrow" pitchFamily="34" charset="0"/>
              </a:rPr>
              <a:t>Darlene Morris, Director, Regional Extension Center – </a:t>
            </a:r>
            <a:r>
              <a:rPr lang="en-US" altLang="en-US" sz="1800" dirty="0" smtClean="0">
                <a:solidFill>
                  <a:schemeClr val="tx1"/>
                </a:solidFill>
                <a:latin typeface="Arial Narrow" pitchFamily="34" charset="0"/>
                <a:hlinkClick r:id="rId3"/>
              </a:rPr>
              <a:t>dmorris@riqi.org</a:t>
            </a:r>
            <a:endParaRPr lang="en-US" altLang="en-US" sz="1800" dirty="0" smtClean="0">
              <a:solidFill>
                <a:schemeClr val="tx1"/>
              </a:solidFill>
              <a:latin typeface="Arial Narrow" pitchFamily="34" charset="0"/>
            </a:endParaRPr>
          </a:p>
          <a:p>
            <a:pPr algn="ctr" eaLnBrk="1" hangingPunct="1">
              <a:spcBef>
                <a:spcPct val="0"/>
              </a:spcBef>
            </a:pPr>
            <a:r>
              <a:rPr lang="en-US" altLang="en-US" sz="1800" dirty="0" smtClean="0">
                <a:solidFill>
                  <a:schemeClr val="tx1"/>
                </a:solidFill>
                <a:latin typeface="Arial Narrow" pitchFamily="34" charset="0"/>
              </a:rPr>
              <a:t>Sindi Terrien, Senior Associate, Project Manager – </a:t>
            </a:r>
            <a:r>
              <a:rPr lang="en-US" sz="1800" u="sng" dirty="0" smtClean="0">
                <a:hlinkClick r:id="rId4"/>
              </a:rPr>
              <a:t>sterrien@riqi.org</a:t>
            </a:r>
            <a:endParaRPr lang="en-US" altLang="en-US" sz="1800" dirty="0" smtClean="0">
              <a:solidFill>
                <a:schemeClr val="tx1"/>
              </a:solidFill>
              <a:latin typeface="Arial Narrow" pitchFamily="34" charset="0"/>
            </a:endParaRPr>
          </a:p>
          <a:p>
            <a:pPr algn="ctr" eaLnBrk="1" hangingPunct="1">
              <a:spcBef>
                <a:spcPct val="0"/>
              </a:spcBef>
              <a:buFontTx/>
              <a:buNone/>
            </a:pPr>
            <a:r>
              <a:rPr lang="en-US" altLang="en-US" sz="1800" dirty="0" smtClean="0">
                <a:solidFill>
                  <a:schemeClr val="tx1"/>
                </a:solidFill>
                <a:latin typeface="Arial Narrow" pitchFamily="34" charset="0"/>
              </a:rPr>
              <a:t>Rhode Island Quality Institute - 50 </a:t>
            </a:r>
            <a:r>
              <a:rPr lang="en-US" altLang="en-US" sz="1800" dirty="0">
                <a:solidFill>
                  <a:schemeClr val="tx1"/>
                </a:solidFill>
                <a:latin typeface="Arial Narrow" pitchFamily="34" charset="0"/>
              </a:rPr>
              <a:t>Holden </a:t>
            </a:r>
            <a:r>
              <a:rPr lang="en-US" altLang="en-US" sz="1800" dirty="0" smtClean="0">
                <a:solidFill>
                  <a:schemeClr val="tx1"/>
                </a:solidFill>
                <a:latin typeface="Arial Narrow" pitchFamily="34" charset="0"/>
              </a:rPr>
              <a:t>Street, Providence</a:t>
            </a:r>
            <a:r>
              <a:rPr lang="en-US" altLang="en-US" sz="1800" dirty="0">
                <a:solidFill>
                  <a:schemeClr val="tx1"/>
                </a:solidFill>
                <a:latin typeface="Arial Narrow" pitchFamily="34" charset="0"/>
              </a:rPr>
              <a:t>, Rhode Island 02908</a:t>
            </a:r>
          </a:p>
          <a:p>
            <a:pPr algn="ctr" eaLnBrk="1" hangingPunct="1">
              <a:spcBef>
                <a:spcPct val="0"/>
              </a:spcBef>
              <a:buFontTx/>
              <a:buNone/>
            </a:pPr>
            <a:r>
              <a:rPr lang="en-US" altLang="en-US" sz="1800" dirty="0" smtClean="0">
                <a:solidFill>
                  <a:schemeClr val="tx1"/>
                </a:solidFill>
                <a:latin typeface="Arial Narrow" pitchFamily="34" charset="0"/>
              </a:rPr>
              <a:t>info@CurrentCareri.com</a:t>
            </a:r>
            <a:endParaRPr lang="en-US" altLang="en-US" sz="1800" dirty="0">
              <a:solidFill>
                <a:schemeClr val="tx1"/>
              </a:solidFill>
              <a:latin typeface="Arial Narrow" pitchFamily="34" charset="0"/>
            </a:endParaRPr>
          </a:p>
          <a:p>
            <a:pPr algn="ctr" eaLnBrk="1" hangingPunct="1">
              <a:spcBef>
                <a:spcPct val="0"/>
              </a:spcBef>
              <a:buFontTx/>
              <a:buNone/>
            </a:pPr>
            <a:r>
              <a:rPr lang="en-US" altLang="en-US" sz="1800" dirty="0">
                <a:solidFill>
                  <a:schemeClr val="tx1"/>
                </a:solidFill>
                <a:latin typeface="Arial Narrow" pitchFamily="34" charset="0"/>
              </a:rPr>
              <a:t>www.currentcareri.com</a:t>
            </a:r>
          </a:p>
        </p:txBody>
      </p:sp>
      <p:sp>
        <p:nvSpPr>
          <p:cNvPr id="37892" name="TextBox 6"/>
          <p:cNvSpPr txBox="1">
            <a:spLocks noChangeArrowheads="1"/>
          </p:cNvSpPr>
          <p:nvPr/>
        </p:nvSpPr>
        <p:spPr bwMode="auto">
          <a:xfrm>
            <a:off x="2843213" y="3911600"/>
            <a:ext cx="538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defRPr sz="3200">
                <a:solidFill>
                  <a:srgbClr val="727272"/>
                </a:solidFill>
                <a:latin typeface="Calibri" pitchFamily="34" charset="0"/>
              </a:defRPr>
            </a:lvl1pPr>
            <a:lvl2pPr marL="742950" indent="-285750" eaLnBrk="0" hangingPunct="0">
              <a:spcBef>
                <a:spcPct val="20000"/>
              </a:spcBef>
              <a:buFont typeface="Arial" charset="0"/>
              <a:defRPr sz="2800">
                <a:solidFill>
                  <a:srgbClr val="727272"/>
                </a:solidFill>
                <a:latin typeface="Calibri" pitchFamily="34" charset="0"/>
              </a:defRPr>
            </a:lvl2pPr>
            <a:lvl3pPr marL="1143000" indent="-228600" eaLnBrk="0" hangingPunct="0">
              <a:spcBef>
                <a:spcPct val="20000"/>
              </a:spcBef>
              <a:buFont typeface="Arial" charset="0"/>
              <a:defRPr sz="2400">
                <a:solidFill>
                  <a:srgbClr val="727272"/>
                </a:solidFill>
                <a:latin typeface="Calibri" pitchFamily="34" charset="0"/>
              </a:defRPr>
            </a:lvl3pPr>
            <a:lvl4pPr marL="1600200" indent="-228600" eaLnBrk="0" hangingPunct="0">
              <a:spcBef>
                <a:spcPct val="20000"/>
              </a:spcBef>
              <a:buFont typeface="Arial" charset="0"/>
              <a:defRPr sz="2000">
                <a:solidFill>
                  <a:srgbClr val="727272"/>
                </a:solidFill>
                <a:latin typeface="Calibri" pitchFamily="34" charset="0"/>
              </a:defRPr>
            </a:lvl4pPr>
            <a:lvl5pPr marL="2057400" indent="-228600" eaLnBrk="0" hangingPunct="0">
              <a:spcBef>
                <a:spcPct val="20000"/>
              </a:spcBef>
              <a:buFont typeface="Arial" charset="0"/>
              <a:defRPr sz="2000">
                <a:solidFill>
                  <a:srgbClr val="727272"/>
                </a:solidFill>
                <a:latin typeface="Calibri" pitchFamily="34" charset="0"/>
              </a:defRPr>
            </a:lvl5pPr>
            <a:lvl6pPr marL="2514600" indent="-228600" defTabSz="457200" eaLnBrk="0" fontAlgn="base" hangingPunct="0">
              <a:spcBef>
                <a:spcPct val="20000"/>
              </a:spcBef>
              <a:spcAft>
                <a:spcPct val="0"/>
              </a:spcAft>
              <a:buFont typeface="Arial" charset="0"/>
              <a:defRPr sz="2000">
                <a:solidFill>
                  <a:srgbClr val="727272"/>
                </a:solidFill>
                <a:latin typeface="Calibri" pitchFamily="34" charset="0"/>
              </a:defRPr>
            </a:lvl6pPr>
            <a:lvl7pPr marL="2971800" indent="-228600" defTabSz="457200" eaLnBrk="0" fontAlgn="base" hangingPunct="0">
              <a:spcBef>
                <a:spcPct val="20000"/>
              </a:spcBef>
              <a:spcAft>
                <a:spcPct val="0"/>
              </a:spcAft>
              <a:buFont typeface="Arial" charset="0"/>
              <a:defRPr sz="2000">
                <a:solidFill>
                  <a:srgbClr val="727272"/>
                </a:solidFill>
                <a:latin typeface="Calibri" pitchFamily="34" charset="0"/>
              </a:defRPr>
            </a:lvl7pPr>
            <a:lvl8pPr marL="3429000" indent="-228600" defTabSz="457200" eaLnBrk="0" fontAlgn="base" hangingPunct="0">
              <a:spcBef>
                <a:spcPct val="20000"/>
              </a:spcBef>
              <a:spcAft>
                <a:spcPct val="0"/>
              </a:spcAft>
              <a:buFont typeface="Arial" charset="0"/>
              <a:defRPr sz="2000">
                <a:solidFill>
                  <a:srgbClr val="727272"/>
                </a:solidFill>
                <a:latin typeface="Calibri" pitchFamily="34" charset="0"/>
              </a:defRPr>
            </a:lvl8pPr>
            <a:lvl9pPr marL="3886200" indent="-228600" defTabSz="457200" eaLnBrk="0" fontAlgn="base" hangingPunct="0">
              <a:spcBef>
                <a:spcPct val="20000"/>
              </a:spcBef>
              <a:spcAft>
                <a:spcPct val="0"/>
              </a:spcAft>
              <a:buFont typeface="Arial" charset="0"/>
              <a:defRPr sz="2000">
                <a:solidFill>
                  <a:srgbClr val="727272"/>
                </a:solidFill>
                <a:latin typeface="Calibri" pitchFamily="34" charset="0"/>
              </a:defRPr>
            </a:lvl9pPr>
          </a:lstStyle>
          <a:p>
            <a:pPr eaLnBrk="1" hangingPunct="1">
              <a:spcBef>
                <a:spcPct val="0"/>
              </a:spcBef>
              <a:buFontTx/>
              <a:buNone/>
            </a:pPr>
            <a:r>
              <a:rPr lang="en-US" altLang="en-US" sz="1800" dirty="0">
                <a:latin typeface="Arial Narrow" pitchFamily="34" charset="0"/>
              </a:rPr>
              <a:t>CurrentCare	</a:t>
            </a:r>
            <a:r>
              <a:rPr lang="en-US" altLang="en-US" sz="1800" dirty="0">
                <a:solidFill>
                  <a:schemeClr val="tx1"/>
                </a:solidFill>
                <a:latin typeface="Arial Narrow" pitchFamily="34" charset="0"/>
              </a:rPr>
              <a:t>	 </a:t>
            </a:r>
            <a:r>
              <a:rPr lang="en-US" altLang="en-US" sz="1800" dirty="0">
                <a:latin typeface="Arial Narrow" pitchFamily="34" charset="0"/>
              </a:rPr>
              <a:t>@CurrentCare</a:t>
            </a:r>
          </a:p>
          <a:p>
            <a:pPr eaLnBrk="1" hangingPunct="1">
              <a:spcBef>
                <a:spcPct val="0"/>
              </a:spcBef>
              <a:buFontTx/>
              <a:buNone/>
            </a:pPr>
            <a:r>
              <a:rPr lang="en-US" altLang="en-US" sz="1800" dirty="0">
                <a:solidFill>
                  <a:schemeClr val="tx1"/>
                </a:solidFill>
                <a:latin typeface="Arial Narrow" pitchFamily="34" charset="0"/>
              </a:rPr>
              <a:t>		</a:t>
            </a:r>
            <a:endParaRPr lang="en-US" altLang="en-US" sz="1800" dirty="0">
              <a:latin typeface="Arial Narrow" pitchFamily="34" charset="0"/>
            </a:endParaRPr>
          </a:p>
        </p:txBody>
      </p:sp>
      <p:pic>
        <p:nvPicPr>
          <p:cNvPr id="37893" name="Picture 8" descr="CCare LOGO HOR RG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1838" y="1524000"/>
            <a:ext cx="5562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533400" y="304800"/>
            <a:ext cx="8229600" cy="750887"/>
          </a:xfrm>
          <a:prstGeom prst="rect">
            <a:avLst/>
          </a:prstGeom>
        </p:spPr>
        <p:txBody>
          <a:bodyPr anchor="ctr">
            <a:normAutofit lnSpcReduction="10000"/>
          </a:bodyPr>
          <a:lstStyle/>
          <a:p>
            <a:pPr fontAlgn="auto">
              <a:spcAft>
                <a:spcPts val="0"/>
              </a:spcAft>
              <a:defRPr/>
            </a:pPr>
            <a:r>
              <a:rPr lang="en-US" sz="4400" b="1" dirty="0">
                <a:solidFill>
                  <a:schemeClr val="accent1"/>
                </a:solidFill>
                <a:latin typeface="+mn-lt"/>
                <a:ea typeface="+mj-ea"/>
              </a:rPr>
              <a:t>Thank You</a:t>
            </a:r>
          </a:p>
        </p:txBody>
      </p:sp>
      <p:pic>
        <p:nvPicPr>
          <p:cNvPr id="37895" name="Picture 10" descr="facebook.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3810000"/>
            <a:ext cx="6905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1" descr="Twitter_logo_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8063" y="3883025"/>
            <a:ext cx="668337"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D1B30925-4D87-43AE-AF8A-EDC6AF5FA546}"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0456944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RIQI (REC) - PP Presentation Master Template -mmm dec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QI (REC) - PP Presentation Master Template -mmm dec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rrentCare -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7C41CA3A6D7B48883EDD2818449214" ma:contentTypeVersion="0" ma:contentTypeDescription="Create a new document." ma:contentTypeScope="" ma:versionID="12074c1831f611ece8f02803e62250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0EE1DC-1533-4923-A49D-75D372BAF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3F193D7-DA95-4391-B93B-BE14A28035DE}">
  <ds:schemaRefs>
    <ds:schemaRef ds:uri="http://schemas.microsoft.com/sharepoint/v3/contenttype/forms"/>
  </ds:schemaRefs>
</ds:datastoreItem>
</file>

<file path=customXml/itemProps3.xml><?xml version="1.0" encoding="utf-8"?>
<ds:datastoreItem xmlns:ds="http://schemas.openxmlformats.org/officeDocument/2006/customXml" ds:itemID="{0485F6EB-295E-4ADC-9AB0-9655F9335640}">
  <ds:schemaRefs>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RIQI (currentcare) - PP Presentation Master Template - 11-Aug-2011</Template>
  <TotalTime>13745</TotalTime>
  <Words>543</Words>
  <Application>Microsoft Office PowerPoint</Application>
  <PresentationFormat>On-screen Show (4:3)</PresentationFormat>
  <Paragraphs>117</Paragraphs>
  <Slides>8</Slides>
  <Notes>8</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1_RIQI (REC) - PP Presentation Master Template -mmm dec 2011</vt:lpstr>
      <vt:lpstr>RIQI (REC) - PP Presentation Master Template -mmm dec 2011</vt:lpstr>
      <vt:lpstr>1_CurrentCare - Powerpoint template</vt:lpstr>
      <vt:lpstr>RIQI SHIFT in Care Project* January 2016</vt:lpstr>
      <vt:lpstr>PowerPoint Presentation</vt:lpstr>
      <vt:lpstr>Advance Interoperable Health IT (ONC)</vt:lpstr>
      <vt:lpstr>Advance Interoperable Health IT (ONC)</vt:lpstr>
      <vt:lpstr>Advance Interoperable Health IT (ONC)</vt:lpstr>
      <vt:lpstr>Advance Interoperable Health IT (ONC)</vt:lpstr>
      <vt:lpstr>Advance Interoperable Health IT (ONC)</vt:lpstr>
      <vt:lpstr>PowerPoint Presentation</vt:lpstr>
    </vt:vector>
  </TitlesOfParts>
  <Company>Rhode Island Quality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Sandy Martins</dc:creator>
  <cp:lastModifiedBy>Sindi Terrien</cp:lastModifiedBy>
  <cp:revision>140</cp:revision>
  <cp:lastPrinted>2015-12-15T16:44:59Z</cp:lastPrinted>
  <dcterms:created xsi:type="dcterms:W3CDTF">2014-09-19T12:14:33Z</dcterms:created>
  <dcterms:modified xsi:type="dcterms:W3CDTF">2016-01-20T20:38:22Z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0x010100E67C41CA3A6D7B48883EDD2818449214</vt:lpwstr>
  </property>
</Properties>
</file>