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34"/>
  </p:notesMasterIdLst>
  <p:sldIdLst>
    <p:sldId id="277" r:id="rId3"/>
    <p:sldId id="320" r:id="rId4"/>
    <p:sldId id="321" r:id="rId5"/>
    <p:sldId id="279" r:id="rId6"/>
    <p:sldId id="307" r:id="rId7"/>
    <p:sldId id="311" r:id="rId8"/>
    <p:sldId id="312" r:id="rId9"/>
    <p:sldId id="313" r:id="rId10"/>
    <p:sldId id="319" r:id="rId11"/>
    <p:sldId id="298" r:id="rId12"/>
    <p:sldId id="284" r:id="rId13"/>
    <p:sldId id="323" r:id="rId14"/>
    <p:sldId id="281" r:id="rId15"/>
    <p:sldId id="291" r:id="rId16"/>
    <p:sldId id="292" r:id="rId17"/>
    <p:sldId id="290" r:id="rId18"/>
    <p:sldId id="259" r:id="rId19"/>
    <p:sldId id="306" r:id="rId20"/>
    <p:sldId id="258" r:id="rId21"/>
    <p:sldId id="260" r:id="rId22"/>
    <p:sldId id="263" r:id="rId23"/>
    <p:sldId id="304" r:id="rId24"/>
    <p:sldId id="305" r:id="rId25"/>
    <p:sldId id="273" r:id="rId26"/>
    <p:sldId id="297" r:id="rId27"/>
    <p:sldId id="265" r:id="rId28"/>
    <p:sldId id="274" r:id="rId29"/>
    <p:sldId id="267" r:id="rId30"/>
    <p:sldId id="269" r:id="rId31"/>
    <p:sldId id="257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Beliveau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174967\AppData\Local\Microsoft\Windows\Temporary%20Internet%20Files\Content.Outlook\I73934WB\Integrated%20Care%20Database%205%2016%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[Integrated Care Database 5 16 16.xlsx]FU!PivotTable3</c:name>
    <c:fmtId val="33"/>
  </c:pivotSource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Communication of Follow Up Note</a:t>
            </a:r>
          </a:p>
          <a:p>
            <a:pPr>
              <a:defRPr sz="1400"/>
            </a:pPr>
            <a:r>
              <a:rPr lang="en-US" sz="1400"/>
              <a:t>to Ordering Provider and PCP</a:t>
            </a:r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  <c:spPr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lumOff val="25000"/>
                </a:schemeClr>
              </a:gs>
            </a:gsLst>
            <a:lin ang="16200000" scaled="1"/>
          </a:gradFill>
        </c:spPr>
        <c:marker>
          <c:symbol val="none"/>
        </c:marker>
      </c:pivotFmt>
      <c:pivotFmt>
        <c:idx val="25"/>
        <c:spPr>
          <a:gradFill flip="none" rotWithShape="1">
            <a:gsLst>
              <a:gs pos="0">
                <a:srgbClr val="FFFF00">
                  <a:lumMod val="90000"/>
                </a:srgbClr>
              </a:gs>
              <a:gs pos="100000">
                <a:srgbClr val="FFFF00">
                  <a:lumMod val="85000"/>
                  <a:lumOff val="15000"/>
                </a:srgbClr>
              </a:gs>
            </a:gsLst>
            <a:lin ang="16200000" scaled="1"/>
            <a:tileRect/>
          </a:gradFill>
        </c:spPr>
        <c:marker>
          <c:symbol val="none"/>
        </c:marker>
      </c:pivotFmt>
      <c:pivotFmt>
        <c:idx val="26"/>
      </c:pivotFmt>
      <c:pivotFmt>
        <c:idx val="27"/>
      </c:pivotFmt>
      <c:pivotFmt>
        <c:idx val="28"/>
        <c:spPr>
          <a:gradFill flip="none" rotWithShape="1">
            <a:gsLst>
              <a:gs pos="0">
                <a:srgbClr val="FFFF00">
                  <a:lumMod val="90000"/>
                </a:srgbClr>
              </a:gs>
              <a:gs pos="100000">
                <a:srgbClr val="FFFF00">
                  <a:lumMod val="85000"/>
                  <a:lumOff val="15000"/>
                </a:srgbClr>
              </a:gs>
            </a:gsLst>
            <a:lin ang="16200000" scaled="1"/>
            <a:tileRect/>
          </a:gradFill>
        </c:spPr>
        <c:marker>
          <c:symbol val="none"/>
        </c:marker>
      </c:pivotFmt>
      <c:pivotFmt>
        <c:idx val="29"/>
        <c:spPr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lumOff val="25000"/>
                </a:schemeClr>
              </a:gs>
            </a:gsLst>
            <a:lin ang="16200000" scaled="1"/>
          </a:gradFill>
        </c:spPr>
        <c:marker>
          <c:symbol val="none"/>
        </c:marker>
      </c:pivotFmt>
      <c:pivotFmt>
        <c:idx val="30"/>
        <c:spPr>
          <a:gradFill flip="none" rotWithShape="1">
            <a:gsLst>
              <a:gs pos="0">
                <a:srgbClr val="FFFF00">
                  <a:lumMod val="90000"/>
                </a:srgbClr>
              </a:gs>
              <a:gs pos="100000">
                <a:srgbClr val="FFFF00">
                  <a:lumMod val="85000"/>
                  <a:lumOff val="15000"/>
                </a:srgbClr>
              </a:gs>
            </a:gsLst>
            <a:lin ang="16200000" scaled="1"/>
            <a:tileRect/>
          </a:gradFill>
        </c:spPr>
        <c:marker>
          <c:symbol val="none"/>
        </c:marker>
      </c:pivotFmt>
      <c:pivotFmt>
        <c:idx val="31"/>
        <c:spPr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lumOff val="25000"/>
                </a:schemeClr>
              </a:gs>
            </a:gsLst>
            <a:lin ang="16200000" scaled="1"/>
          </a:gradFill>
        </c:spPr>
        <c:marker>
          <c:symbol val="none"/>
        </c:marker>
      </c:pivotFmt>
      <c:pivotFmt>
        <c:idx val="32"/>
        <c:spPr>
          <a:ln w="19050">
            <a:solidFill>
              <a:srgbClr val="E2DD00"/>
            </a:solidFill>
          </a:ln>
        </c:spPr>
        <c:marker>
          <c:symbol val="diamond"/>
          <c:size val="7"/>
          <c:spPr>
            <a:solidFill>
              <a:srgbClr val="E2DD00"/>
            </a:solidFill>
            <a:ln>
              <a:noFill/>
            </a:ln>
          </c:spPr>
        </c:marker>
      </c:pivotFmt>
      <c:pivotFmt>
        <c:idx val="33"/>
        <c:spPr>
          <a:ln w="19050">
            <a:solidFill>
              <a:srgbClr val="0070C0"/>
            </a:solidFill>
          </a:ln>
        </c:spPr>
        <c:marker>
          <c:symbol val="diamond"/>
          <c:size val="7"/>
        </c:marker>
      </c:pivotFmt>
      <c:pivotFmt>
        <c:idx val="34"/>
        <c:spPr>
          <a:ln w="19050">
            <a:solidFill>
              <a:srgbClr val="0070C0"/>
            </a:solidFill>
          </a:ln>
        </c:spPr>
        <c:marker>
          <c:symbol val="diamond"/>
          <c:size val="7"/>
        </c:marker>
      </c:pivotFmt>
      <c:pivotFmt>
        <c:idx val="35"/>
        <c:spPr>
          <a:ln w="19050">
            <a:solidFill>
              <a:srgbClr val="E2DD00"/>
            </a:solidFill>
          </a:ln>
        </c:spPr>
        <c:marker>
          <c:symbol val="diamond"/>
          <c:size val="7"/>
          <c:spPr>
            <a:solidFill>
              <a:srgbClr val="E2DD00"/>
            </a:solidFill>
            <a:ln>
              <a:noFill/>
            </a:ln>
          </c:spPr>
        </c:marker>
      </c:pivotFmt>
      <c:pivotFmt>
        <c:idx val="36"/>
        <c:spPr>
          <a:ln w="19050">
            <a:solidFill>
              <a:srgbClr val="0070C0"/>
            </a:solidFill>
          </a:ln>
        </c:spPr>
        <c:marker>
          <c:symbol val="diamond"/>
          <c:size val="7"/>
        </c:marker>
      </c:pivotFmt>
      <c:pivotFmt>
        <c:idx val="37"/>
        <c:spPr>
          <a:ln w="19050">
            <a:solidFill>
              <a:srgbClr val="E2DD00"/>
            </a:solidFill>
          </a:ln>
        </c:spPr>
        <c:marker>
          <c:symbol val="diamond"/>
          <c:size val="7"/>
          <c:spPr>
            <a:solidFill>
              <a:srgbClr val="E2DD00"/>
            </a:solidFill>
            <a:ln>
              <a:noFill/>
            </a:ln>
          </c:spPr>
        </c:marker>
      </c:pivotFmt>
      <c:pivotFmt>
        <c:idx val="38"/>
        <c:spPr>
          <a:ln w="19050">
            <a:solidFill>
              <a:srgbClr val="0070C0"/>
            </a:solidFill>
          </a:ln>
        </c:spPr>
        <c:marker>
          <c:symbol val="diamond"/>
          <c:size val="7"/>
        </c:marker>
      </c:pivotFmt>
      <c:pivotFmt>
        <c:idx val="39"/>
        <c:spPr>
          <a:ln w="19050">
            <a:solidFill>
              <a:srgbClr val="E2DD00"/>
            </a:solidFill>
          </a:ln>
        </c:spPr>
        <c:marker>
          <c:symbol val="diamond"/>
          <c:size val="7"/>
          <c:spPr>
            <a:solidFill>
              <a:srgbClr val="E2DD00"/>
            </a:solidFill>
            <a:ln>
              <a:noFill/>
            </a:ln>
          </c:spPr>
        </c:marker>
      </c:pivotFmt>
      <c:pivotFmt>
        <c:idx val="40"/>
        <c:spPr>
          <a:ln w="19050">
            <a:solidFill>
              <a:srgbClr val="0070C0"/>
            </a:solidFill>
          </a:ln>
        </c:spPr>
        <c:marker>
          <c:symbol val="diamond"/>
          <c:size val="7"/>
        </c:marker>
      </c:pivotFmt>
      <c:pivotFmt>
        <c:idx val="41"/>
        <c:spPr>
          <a:ln w="19050">
            <a:solidFill>
              <a:srgbClr val="E2DD00"/>
            </a:solidFill>
          </a:ln>
        </c:spPr>
        <c:marker>
          <c:symbol val="diamond"/>
          <c:size val="7"/>
          <c:spPr>
            <a:solidFill>
              <a:srgbClr val="E2DD00"/>
            </a:solidFill>
            <a:ln>
              <a:noFill/>
            </a:ln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FU!$Q$2</c:f>
              <c:strCache>
                <c:ptCount val="1"/>
                <c:pt idx="0">
                  <c:v>Communicated to PCP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diamond"/>
            <c:size val="7"/>
          </c:marker>
          <c:cat>
            <c:multiLvlStrRef>
              <c:f>FU!$P$3:$P$11</c:f>
              <c:multiLvlStrCache>
                <c:ptCount val="6"/>
                <c:lvl>
                  <c:pt idx="0">
                    <c:v>Jun</c:v>
                  </c:pt>
                  <c:pt idx="1">
                    <c:v>Jul</c:v>
                  </c:pt>
                  <c:pt idx="2">
                    <c:v>Aug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</c:lvl>
                <c:lvl>
                  <c:pt idx="0">
                    <c:v>FY2015</c:v>
                  </c:pt>
                  <c:pt idx="4">
                    <c:v>FY2016</c:v>
                  </c:pt>
                </c:lvl>
              </c:multiLvlStrCache>
            </c:multiLvlStrRef>
          </c:cat>
          <c:val>
            <c:numRef>
              <c:f>FU!$Q$3:$Q$11</c:f>
              <c:numCache>
                <c:formatCode>0%</c:formatCode>
                <c:ptCount val="6"/>
                <c:pt idx="0">
                  <c:v>0.25</c:v>
                </c:pt>
                <c:pt idx="1">
                  <c:v>0.90476190476190477</c:v>
                </c:pt>
                <c:pt idx="2">
                  <c:v>0.7857142857142857</c:v>
                </c:pt>
                <c:pt idx="3">
                  <c:v>0.90243902439024393</c:v>
                </c:pt>
                <c:pt idx="4">
                  <c:v>0.61904761904761907</c:v>
                </c:pt>
                <c:pt idx="5">
                  <c:v>0.88235294117647056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FU!$R$2</c:f>
              <c:strCache>
                <c:ptCount val="1"/>
                <c:pt idx="0">
                  <c:v>Communicated to Ordering Provider</c:v>
                </c:pt>
              </c:strCache>
            </c:strRef>
          </c:tx>
          <c:spPr>
            <a:ln w="19050">
              <a:solidFill>
                <a:srgbClr val="E2DD00"/>
              </a:solidFill>
            </a:ln>
          </c:spPr>
          <c:marker>
            <c:symbol val="diamond"/>
            <c:size val="7"/>
            <c:spPr>
              <a:solidFill>
                <a:srgbClr val="E2DD00"/>
              </a:solidFill>
              <a:ln>
                <a:noFill/>
              </a:ln>
            </c:spPr>
          </c:marker>
          <c:cat>
            <c:multiLvlStrRef>
              <c:f>FU!$P$3:$P$11</c:f>
              <c:multiLvlStrCache>
                <c:ptCount val="6"/>
                <c:lvl>
                  <c:pt idx="0">
                    <c:v>Jun</c:v>
                  </c:pt>
                  <c:pt idx="1">
                    <c:v>Jul</c:v>
                  </c:pt>
                  <c:pt idx="2">
                    <c:v>Aug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</c:lvl>
                <c:lvl>
                  <c:pt idx="0">
                    <c:v>FY2015</c:v>
                  </c:pt>
                  <c:pt idx="4">
                    <c:v>FY2016</c:v>
                  </c:pt>
                </c:lvl>
              </c:multiLvlStrCache>
            </c:multiLvlStrRef>
          </c:cat>
          <c:val>
            <c:numRef>
              <c:f>FU!$R$3:$R$11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  <c:pt idx="5">
                  <c:v>5.8823529411764705E-2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05856"/>
        <c:axId val="21707776"/>
      </c:lineChart>
      <c:catAx>
        <c:axId val="2170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707776"/>
        <c:crosses val="autoZero"/>
        <c:auto val="1"/>
        <c:lblAlgn val="ctr"/>
        <c:lblOffset val="100"/>
        <c:noMultiLvlLbl val="0"/>
      </c:catAx>
      <c:valAx>
        <c:axId val="217077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Follow Up Notes</a:t>
                </a:r>
              </a:p>
              <a:p>
                <a:pPr>
                  <a:defRPr/>
                </a:pPr>
                <a:r>
                  <a:rPr lang="en-US"/>
                  <a:t>Communicated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705856"/>
        <c:crosses val="autoZero"/>
        <c:crossBetween val="between"/>
        <c:majorUnit val="0.2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4"/>
      </a:solidFill>
    </a:ln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Outcomes Prevented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spPr>
          <a:gradFill>
            <a:gsLst>
              <a:gs pos="0">
                <a:srgbClr val="FF1111">
                  <a:lumMod val="70000"/>
                  <a:lumOff val="30000"/>
                </a:srgbClr>
              </a:gs>
              <a:gs pos="100000">
                <a:srgbClr val="FF0000">
                  <a:lumMod val="50000"/>
                  <a:lumOff val="50000"/>
                </a:srgbClr>
              </a:gs>
            </a:gsLst>
            <a:lin ang="16200000" scaled="1"/>
          </a:gradFill>
        </c:spPr>
        <c:marker>
          <c:symbol val="none"/>
        </c:marker>
      </c:pivotFmt>
      <c:pivotFmt>
        <c:idx val="3"/>
        <c:spPr>
          <a:gradFill>
            <a:gsLst>
              <a:gs pos="0">
                <a:srgbClr val="FF5763"/>
              </a:gs>
              <a:gs pos="100000">
                <a:srgbClr val="F9A9B4"/>
              </a:gs>
            </a:gsLst>
            <a:lin ang="16200000" scaled="1"/>
          </a:gradFill>
        </c:spPr>
        <c:marker>
          <c:symbol val="none"/>
        </c:marker>
      </c:pivotFmt>
      <c:pivotFmt>
        <c:idx val="4"/>
        <c:spPr>
          <a:gradFill>
            <a:gsLst>
              <a:gs pos="0">
                <a:srgbClr val="FF5763"/>
              </a:gs>
              <a:gs pos="100000">
                <a:srgbClr val="F9A9B4"/>
              </a:gs>
            </a:gsLst>
            <a:lin ang="16200000" scaled="1"/>
          </a:gradFill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gradFill>
              <a:gsLst>
                <a:gs pos="0">
                  <a:srgbClr val="FF5763"/>
                </a:gs>
                <a:gs pos="100000">
                  <a:srgbClr val="F9A9B4"/>
                </a:gs>
              </a:gsLst>
              <a:lin ang="16200000" scaled="1"/>
            </a:gradFill>
          </c:spPr>
          <c:invertIfNegative val="0"/>
          <c:cat>
            <c:strLit>
              <c:ptCount val="7"/>
              <c:pt idx="0">
                <c:v>Medication Error</c:v>
              </c:pt>
              <c:pt idx="1">
                <c:v>PCP Visit</c:v>
              </c:pt>
              <c:pt idx="2">
                <c:v>Hospitalization</c:v>
              </c:pt>
              <c:pt idx="3">
                <c:v>Care falling through the cracks</c:v>
              </c:pt>
              <c:pt idx="4">
                <c:v>Non-adherence with treatment plan</c:v>
              </c:pt>
              <c:pt idx="5">
                <c:v>Specialist/Clinic visit</c:v>
              </c:pt>
              <c:pt idx="6">
                <c:v>MD/NP call to family</c:v>
              </c:pt>
            </c:strLit>
          </c:cat>
          <c:val>
            <c:numLit>
              <c:formatCode>General</c:formatCode>
              <c:ptCount val="7"/>
              <c:pt idx="0">
                <c:v>1.4285714285714285E-2</c:v>
              </c:pt>
              <c:pt idx="1">
                <c:v>1.4285714285714285E-2</c:v>
              </c:pt>
              <c:pt idx="2">
                <c:v>1.4285714285714285E-2</c:v>
              </c:pt>
              <c:pt idx="3">
                <c:v>0.14285714285714285</c:v>
              </c:pt>
              <c:pt idx="4">
                <c:v>0.2</c:v>
              </c:pt>
              <c:pt idx="5">
                <c:v>0.3</c:v>
              </c:pt>
              <c:pt idx="6">
                <c:v>0.5714285714285714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47584"/>
        <c:axId val="72949120"/>
      </c:barChart>
      <c:catAx>
        <c:axId val="72947584"/>
        <c:scaling>
          <c:orientation val="minMax"/>
        </c:scaling>
        <c:delete val="0"/>
        <c:axPos val="l"/>
        <c:majorTickMark val="out"/>
        <c:minorTickMark val="none"/>
        <c:tickLblPos val="nextTo"/>
        <c:crossAx val="72949120"/>
        <c:crosses val="autoZero"/>
        <c:auto val="1"/>
        <c:lblAlgn val="ctr"/>
        <c:lblOffset val="100"/>
        <c:noMultiLvlLbl val="0"/>
      </c:catAx>
      <c:valAx>
        <c:axId val="729491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Encounters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294758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FF7979"/>
      </a:solidFill>
    </a:ln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>
    <c:autoUpdate val="0"/>
  </c:externalData>
  <c:extLst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4594E-338B-46D4-B01A-F2E690B612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900D-BD70-470A-B6C7-7FF1C38F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clind@gmail.co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ive.huffingtonpost.com/r/segment/what-it-takes-to/50f97e3dfe34447bd30002f3" TargetMode="External"/><Relationship Id="rId5" Type="http://schemas.openxmlformats.org/officeDocument/2006/relationships/hyperlink" Target="http://www.huffingtonpost.com/2013/01/18/gabes-care-map-special-needs-children-caregivers_n_2469564.html?utm_hp_ref=parents&amp;ir=Parents" TargetMode="External"/><Relationship Id="rId4" Type="http://schemas.openxmlformats.org/officeDocument/2006/relationships/hyperlink" Target="http://durgastoolbox.com/2012/09/19/durga-tool-9-my-care-map-or-the-picture-that-tells-a-thousand-wo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3">
              <a:defRPr/>
            </a:pPr>
            <a:r>
              <a:rPr lang="en-US" b="1" dirty="0"/>
              <a:t>One Family's Care Map:  The Picture that Tells a Thousand Words</a:t>
            </a:r>
          </a:p>
          <a:p>
            <a:pPr defTabSz="914303">
              <a:defRPr/>
            </a:pPr>
            <a:r>
              <a:rPr lang="en-US" b="1" dirty="0"/>
              <a:t>	Health care system is FRAGMENTED!!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If this slide resonates with you and you’d like to use it in any context, please contact Cristin Lind directly to get permission and the most updated version: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	</a:t>
            </a:r>
            <a:r>
              <a:rPr lang="en-US" b="1" dirty="0" smtClean="0">
                <a:ea typeface="ＭＳ Ｐゴシック" pitchFamily="1" charset="-128"/>
                <a:cs typeface="ＭＳ Ｐゴシック" pitchFamily="1" charset="-128"/>
                <a:hlinkClick r:id="rId3"/>
              </a:rPr>
              <a:t>caclind@gmail.com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 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Links with background context on this Care Map: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 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1) in BCH CC</a:t>
            </a:r>
            <a:r>
              <a:rPr lang="en-US" baseline="0" dirty="0" smtClean="0">
                <a:ea typeface="ＭＳ Ｐゴシック" pitchFamily="1" charset="-128"/>
                <a:cs typeface="ＭＳ Ｐゴシック" pitchFamily="1" charset="-128"/>
              </a:rPr>
              <a:t> Curriculum materials: www.childrenshospital.org/care-coordination-curriculum/care-mapping  (see also Health Affairs video)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2) 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hlinkClick r:id="rId4"/>
              </a:rPr>
              <a:t>http://durgastoolbox.com/2012/09/19/durga-tool-9-my-care-map-or-the-picture-that-tells-a-thousand-words/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3)  Lisa Belkin at the Huffington Post interview and video: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   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hlinkClick r:id="rId5"/>
              </a:rPr>
              <a:t>http://www.huffingtonpost.com/2013/01/18/gabes-care-map-special-needs-children-caregivers_n_2469564.html?utm_hp_ref=parents&amp;ir=Parents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  Original release: Jan. 18, 2013. The full video of Cristin and Rich’s interview online (CHECK in case link changed):  </a:t>
            </a:r>
            <a:r>
              <a:rPr lang="en-US" u="sng" dirty="0" smtClean="0">
                <a:ea typeface="ＭＳ Ｐゴシック" pitchFamily="1" charset="-128"/>
                <a:cs typeface="ＭＳ Ｐゴシック" pitchFamily="1" charset="-128"/>
                <a:hlinkClick r:id="rId6"/>
              </a:rPr>
              <a:t>http://live.huffingtonpost.com/r/segment/what-it-takes-to/50f97e3dfe34447bd30002f3</a:t>
            </a:r>
            <a:endParaRPr lang="en-US" u="sng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u="sng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0A25-F457-43B0-887E-6B7F5B5C61B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Leaving these out – by definition the CAPE kids are tip-of-the-triangle kids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EC3430-06F5-443F-B114-F3965D70048E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7536-0E99-47A9-A70C-64D4D26AF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8991A8-9686-4BF4-9175-42843C1833E6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0A25-F457-43B0-887E-6B7F5B5C61B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Should we go over core instrument?  Discuss?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2A75-50EF-48F1-8C0F-78F2BD6BEEF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1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6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8991A8-9686-4BF4-9175-42843C1833E6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PowerPoint_BCH_HMS_intr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7"/>
          <a:stretch/>
        </p:blipFill>
        <p:spPr>
          <a:xfrm>
            <a:off x="0" y="-1"/>
            <a:ext cx="9167670" cy="70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8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8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1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86AE2C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51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9796-FA75-4015-8FC3-9FBF7655B2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CH_HMS_intr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7"/>
          <a:stretch/>
        </p:blipFill>
        <p:spPr>
          <a:xfrm>
            <a:off x="0" y="-1"/>
            <a:ext cx="9167670" cy="70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738-86DF-44C4-B4C7-C87E060D77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7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004-B8E8-4499-A11F-7C5A84645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8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8A77-54BC-4984-838E-650968F47B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4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3DD8-8075-47B6-ACDA-16C5ECA5C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85F4-D1FD-461E-8C74-7FB7F52871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CA7A-EF88-4947-B099-C17F788EB9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63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349-A445-42F0-A2CA-C45DBED712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8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5092-F4AF-46F7-8C1D-E5472C6280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04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EF7A-2648-4DAB-AB22-63587628CA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17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9A8D-BA53-4CA2-9F6F-CA401FCEB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12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1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86AE2C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3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9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7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1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152"/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2"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1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152"/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PowerPoint_BCH_HMS_foot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083"/>
            <a:ext cx="9171433" cy="7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2"/>
            <a:fld id="{BAB9A7F5-440E-7544-BA87-D1B18A036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2"/>
              <a:t>10/17/2016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2"/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CH_HMS_foot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083"/>
            <a:ext cx="9171433" cy="7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6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homeinfo.aap.org/tools-resources/Pages/Care-Coordination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renshospital.org/care-coordination-curriculum/care-coordination-measuremen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hospital.org/care-coordination-curriculum/care-coordination-measurement" TargetMode="External"/><Relationship Id="rId2" Type="http://schemas.openxmlformats.org/officeDocument/2006/relationships/hyperlink" Target="mailto:Hannah.Rosenberg@childrens.harvard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ildrenshospital.org/care-coordination-curriculu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homeinfo.aap.org/tools-resources/Pages/Care-Coordination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Transforming Primary Care to Achieve High Value Outcomes by Implementing Care Integration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Dr. Richard Antonelli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Medical Director of Integrated Care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Boston Children’s Hospital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Assistant Professor of Pediatrics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Harvard Medical School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October, 2016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19" y="39142"/>
            <a:ext cx="6578222" cy="600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9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libri" panose="020F0502020204030204" pitchFamily="34" charset="0"/>
              </a:rPr>
              <a:t>Care Integration Domains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Closing the Loop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 Quality Handoffs and Provider Experience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Utilization and Financial Outcomes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Patient and Family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Experience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Value Capture</a:t>
            </a:r>
          </a:p>
          <a:p>
            <a:pPr marL="0" indent="0">
              <a:buNone/>
            </a:pPr>
            <a:endParaRPr lang="en-US" sz="28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8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/>
          </p:cNvSpPr>
          <p:nvPr/>
        </p:nvSpPr>
        <p:spPr bwMode="auto">
          <a:xfrm>
            <a:off x="475343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+mn-lt"/>
              </a:rPr>
              <a:t>Tools and Resources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1043" y="838200"/>
            <a:ext cx="8458200" cy="5410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1: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Pediatric Integrated Care Survey (PICS):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Family experience measure of integrated care used to inform drive quality improvement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2: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Care Coordination Measurement Tool: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captures the true cost(time, staff, resources needed) and value of care coordination (outcomes)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3: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Pediatric Care Coordination Curriculum: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4-module training tool that supports the development of team-based care coordination workforce capacity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4: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Care Coordination Strengths and Needs Assessment: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Framework and Template to inform key elements for inclusion in a patient-and-family-centered cc needs assessment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5: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Care Transition Measure-Pediatric: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version of CTM-3 that is a family-reported measure of discharge readiness aimed at reducing readmission rates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6: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National Center for Care Coordination Technical Assistance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: provides technical assistance and support to entities focused on care coordination capacity building and measurement.  Partnership with National Center for Medical Home Implementation, funded by HRSA.  Contact:</a:t>
            </a:r>
            <a:r>
              <a:rPr lang="en-US" sz="33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3300" dirty="0" smtClean="0">
                <a:solidFill>
                  <a:prstClr val="black"/>
                </a:solidFill>
                <a:cs typeface="Times New Roman" pitchFamily="18" charset="0"/>
              </a:rPr>
              <a:t>Hannah </a:t>
            </a:r>
            <a:r>
              <a:rPr lang="en-US" sz="3300" dirty="0">
                <a:solidFill>
                  <a:prstClr val="black"/>
                </a:solidFill>
                <a:cs typeface="Times New Roman" pitchFamily="18" charset="0"/>
              </a:rPr>
              <a:t>Rosenberg, Manager, NCCCTA, for more information or to join our interactive listserv.</a:t>
            </a:r>
          </a:p>
          <a:p>
            <a:pPr marL="1085850" lvl="2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Email: hannah.rosenberg@childrens.harvard.edu </a:t>
            </a:r>
          </a:p>
          <a:p>
            <a:pPr marL="1085850" lvl="2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Telephone: 617.919.3627</a:t>
            </a:r>
          </a:p>
          <a:p>
            <a:pPr marL="1085850" lvl="2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Find us online: 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  <a:hlinkClick r:id="rId3"/>
              </a:rPr>
              <a:t>https://medicalhomeinfo.aap.org/tools-resources/Pages/Care-Coordination.aspx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900" dirty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 lvl="1"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indent="-285750">
              <a:buFont typeface="Arial" pitchFamily="34" charset="0"/>
              <a:buChar char="–"/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302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 smtClean="0">
                <a:latin typeface="Calibri" panose="020F0502020204030204" pitchFamily="34" charset="0"/>
              </a:rPr>
              <a:t>Overview of Measures to Track Impact of Implementing Changes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1524000"/>
            <a:ext cx="838015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  <a:defRPr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 pitchFamily="34" charset="0"/>
              </a:rPr>
              <a:t>1.) Improve Patient/Family Experience</a:t>
            </a:r>
          </a:p>
          <a:p>
            <a:pPr marL="57150" indent="0">
              <a:buNone/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alibri" pitchFamily="34" charset="0"/>
              </a:rPr>
              <a:t>	M</a:t>
            </a: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easure patient/family experience</a:t>
            </a:r>
          </a:p>
          <a:p>
            <a:pPr marL="57150" indent="0">
              <a:buNone/>
              <a:defRPr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 pitchFamily="34" charset="0"/>
              </a:rPr>
              <a:t>2.) Improve Outcomes– Structural and Process</a:t>
            </a:r>
          </a:p>
          <a:p>
            <a:pPr marL="57150" indent="0">
              <a:buNone/>
              <a:defRPr/>
            </a:pP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	Tracking Use of CC needs assessments, care plans, care transitions:</a:t>
            </a:r>
          </a:p>
          <a:p>
            <a:pPr marL="57150" indent="0">
              <a:buNone/>
              <a:defRPr/>
            </a:pP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 	between providers; to community resources-- Close the loop performance</a:t>
            </a:r>
          </a:p>
          <a:p>
            <a:pPr marL="57150" indent="0">
              <a:buNone/>
              <a:defRPr/>
            </a:pP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	Track outcomes using CCMT </a:t>
            </a:r>
          </a:p>
          <a:p>
            <a:pPr marL="57150" indent="0">
              <a:buNone/>
              <a:defRPr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 pitchFamily="34" charset="0"/>
              </a:rPr>
              <a:t>3.) Reduce Costs </a:t>
            </a:r>
          </a:p>
          <a:p>
            <a:pPr marL="57150" lvl="0" indent="0">
              <a:buNone/>
              <a:defRPr/>
            </a:pPr>
            <a:r>
              <a:rPr lang="en-US" sz="1700" dirty="0" smtClean="0">
                <a:latin typeface="Calibri" pitchFamily="34" charset="0"/>
              </a:rPr>
              <a:t>	Medical expenses: unnecessary </a:t>
            </a:r>
            <a:r>
              <a:rPr lang="en-US" sz="1700" dirty="0">
                <a:latin typeface="Calibri" pitchFamily="34" charset="0"/>
              </a:rPr>
              <a:t>ED </a:t>
            </a:r>
            <a:r>
              <a:rPr lang="en-US" sz="1700" dirty="0" smtClean="0">
                <a:latin typeface="Calibri" pitchFamily="34" charset="0"/>
              </a:rPr>
              <a:t>utilization; rates of hospitalization and 	unplanned readmissions; duplication </a:t>
            </a:r>
            <a:r>
              <a:rPr lang="en-US" sz="1700" dirty="0">
                <a:latin typeface="Calibri" pitchFamily="34" charset="0"/>
              </a:rPr>
              <a:t>of testing/resources</a:t>
            </a:r>
          </a:p>
          <a:p>
            <a:pPr marL="57150" indent="0">
              <a:buNone/>
              <a:defRPr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 pitchFamily="34" charset="0"/>
              </a:rPr>
              <a:t>4.) Triple Aim Plus 1-- Provider Experience matters</a:t>
            </a:r>
          </a:p>
          <a:p>
            <a:pPr marL="57150" indent="0">
              <a:buNone/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alibri" pitchFamily="34" charset="0"/>
              </a:rPr>
              <a:t>	</a:t>
            </a: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Usability and Feasibility </a:t>
            </a:r>
          </a:p>
          <a:p>
            <a:pPr marL="57150" indent="0">
              <a:buNone/>
              <a:defRPr/>
            </a:pP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	Provider/care team experience</a:t>
            </a:r>
          </a:p>
          <a:p>
            <a:pPr marL="57150" indent="0">
              <a:buNone/>
              <a:defRPr/>
            </a:pP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	CCMT or other tracking tool</a:t>
            </a:r>
          </a:p>
          <a:p>
            <a:pPr marL="57150" indent="0">
              <a:buNone/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alibri" pitchFamily="34" charset="0"/>
              </a:rPr>
              <a:t>	T</a:t>
            </a:r>
            <a:r>
              <a:rPr lang="en-US" sz="1700" dirty="0" smtClean="0">
                <a:solidFill>
                  <a:sysClr val="windowText" lastClr="000000"/>
                </a:solidFill>
                <a:latin typeface="Calibri" pitchFamily="34" charset="0"/>
              </a:rPr>
              <a:t>ime and resources it takes to implement, outcomes achieved from provider 	perspective </a:t>
            </a:r>
            <a:endParaRPr lang="en-US" sz="17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libri" panose="020F0502020204030204" pitchFamily="34" charset="0"/>
              </a:rPr>
              <a:t>Elements of a High Quality Handoff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Purpose of the upcoming patient encounter from the perspective of the medical </a:t>
            </a:r>
            <a:r>
              <a:rPr lang="en-US" sz="2400" dirty="0" smtClean="0">
                <a:latin typeface="Calibri" pitchFamily="34" charset="0"/>
              </a:rPr>
              <a:t>home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Relevant information received by subspecialist, including clinical, behavioral and social risk factor </a:t>
            </a:r>
            <a:r>
              <a:rPr lang="en-US" sz="2400" dirty="0" smtClean="0">
                <a:latin typeface="Calibri" pitchFamily="34" charset="0"/>
              </a:rPr>
              <a:t>information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Referral relationship status received by subspecialist (limited number of consults, continued co-management, etc</a:t>
            </a:r>
            <a:r>
              <a:rPr lang="en-US" sz="2400" dirty="0" smtClean="0">
                <a:latin typeface="Calibri" pitchFamily="34" charset="0"/>
              </a:rPr>
              <a:t>.)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Evidence of care planning</a:t>
            </a:r>
          </a:p>
        </p:txBody>
      </p:sp>
    </p:spTree>
    <p:extLst>
      <p:ext uri="{BB962C8B-B14F-4D97-AF65-F5344CB8AC3E}">
        <p14:creationId xmlns:p14="http://schemas.microsoft.com/office/powerpoint/2010/main" val="30904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681"/>
            <a:ext cx="7010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libri" panose="020F0502020204030204" pitchFamily="34" charset="0"/>
              </a:rPr>
              <a:t>Closing the Loop: Follow-Up Referrals</a:t>
            </a:r>
            <a:endParaRPr lang="en-US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234438"/>
              </p:ext>
            </p:extLst>
          </p:nvPr>
        </p:nvGraphicFramePr>
        <p:xfrm>
          <a:off x="1905000" y="3733800"/>
          <a:ext cx="560172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5908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Family Experience Measures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Measuring family experience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Measures identify gaps in care and care coordination services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data to drive improvement and intervention work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Engaging families in creating solutions</a:t>
            </a:r>
          </a:p>
          <a:p>
            <a:endParaRPr lang="en-US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itchFamily="34" charset="0"/>
              </a:rPr>
              <a:t>Families told us integrated care would involve: 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Some things that parents in the focus groups said integrated care would involve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“Stepping back and saying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‘Hey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what really is going on here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?’”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“A knowledgeable professional taking some responsibility for a holistic look at my kid.”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“For everyone - the medical people, the professionals that are involved and the parents - to play a professional role – not an equal role, but a serious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part.”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“Everyone doing their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homework.”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“Help with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prioritizing.”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“Putting things together to get a real picture.”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“Someone taking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charge.”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“To really know everyone on the team, to have good working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relationships.”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“Someone who clears the path for me.”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Family reported measure to inform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Quality Improvement/interventions</a:t>
            </a:r>
          </a:p>
          <a:p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The PICS is: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19 validated experience questions + health care status/utilization &amp; demographic questions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upplementary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and topic specific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modules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Spanish version is available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Development funded by Lucile Packard Foundation for Children’s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Health</a:t>
            </a:r>
          </a:p>
          <a:p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Hannah.Rosenberg@childrens.harvard.edu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Pediatric Integrated Care Survey (PICS) 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 have no financial disclosures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3922"/>
            <a:ext cx="6827837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1476" y="5686956"/>
            <a:ext cx="560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Funded by Lucile Packard Foundation for Children’s Health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Pediatric Integrated Care Survey (PICS) 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</a:rPr>
              <a:t>In the past 12 months, how often did your child’s care team members explain things in a way that you could understand? </a:t>
            </a:r>
            <a:endParaRPr lang="en-US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</a:rPr>
              <a:t>In the past 12 months, how often did you feel that your child’s care team members knew about the advice you got from your child’s other care team 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members?</a:t>
            </a: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</a:rPr>
              <a:t>In the past 12 months, how often did you feel that your child’s care team members followed through with their responsibilities related to your child’s care? </a:t>
            </a:r>
            <a:endParaRPr lang="en-US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</a:rPr>
              <a:t>In the past 12 months, how often has someone on your child’s care team explained to you who was responsible for different parts of your child’s care? </a:t>
            </a:r>
            <a:endParaRPr lang="en-US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</a:rPr>
              <a:t>In the past 12 months, how often have your child’s 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care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</a:rPr>
              <a:t>team members treated you as a full partner in the care of your child? 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PICS Example Measures 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" y="0"/>
            <a:ext cx="9151620" cy="1143000"/>
          </a:xfrm>
        </p:spPr>
        <p:txBody>
          <a:bodyPr/>
          <a:lstStyle/>
          <a:p>
            <a:pPr algn="l"/>
            <a:r>
              <a:rPr lang="en-US" sz="4000" dirty="0" smtClean="0">
                <a:latin typeface="Calibri" pitchFamily="34" charset="0"/>
              </a:rPr>
              <a:t>CTM= Care Team Member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5" y="1727729"/>
            <a:ext cx="7315534" cy="41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3" y="51646"/>
            <a:ext cx="187801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89185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00" y="0"/>
            <a:ext cx="2222834" cy="22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200" dirty="0" smtClean="0">
                <a:effectLst/>
                <a:latin typeface="Calibri" panose="020F0502020204030204" pitchFamily="34" charset="0"/>
              </a:rPr>
              <a:t>Capturing Value</a:t>
            </a:r>
            <a:br>
              <a:rPr lang="en-US" sz="3200" dirty="0" smtClean="0">
                <a:effectLst/>
                <a:latin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</a:rPr>
              <a:t>Care Coordination Measurement Tool (CCMT)</a:t>
            </a:r>
            <a:endParaRPr lang="en-US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299" y="1447800"/>
            <a:ext cx="8677701" cy="4602163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Designed to track care coordination activities that are currently being done but not being accounted or reimbursed for, assign value to them and get to a “true cost of care”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Intended to be adapted to reflect activities and outcomes of teams in diverse settings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Tool can be implemented in different ways depending on goal of collecting data</a:t>
            </a:r>
          </a:p>
          <a:p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Located on BCH website: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http://www.childrenshospital.org/care-coordination-curriculum/care-coordination-measurement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279" y="1019503"/>
            <a:ext cx="7391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Adaptations have been made for: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Community-based primary care clinics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Specialty/Surgical clinics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Integrated behavioral primary care clinics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Research settings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Adult Care Settings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Inpatient settings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Family Medicine rural practices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Title V, family/professional partnership organizations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Used by: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Community Health Workers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Non-clinical </a:t>
            </a:r>
            <a:r>
              <a:rPr lang="en-US" sz="2000" dirty="0">
                <a:latin typeface="Calibri" pitchFamily="34" charset="0"/>
              </a:rPr>
              <a:t>care coordinators deployed to community practices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Social workers, care coordinators, nursing (RN/NP)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/>
                <a:latin typeface="Calibri" panose="020F0502020204030204" pitchFamily="34" charset="0"/>
              </a:rPr>
              <a:t>Care Coordination Measurement Tool (CCMT)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9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1066800"/>
            <a:ext cx="159665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Developed for Primary Care Setting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" y="1295400"/>
            <a:ext cx="937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Data represents care coordination encounters seen in Department of Neurology over 3 month time period; 70 encounters were recorded by 1 </a:t>
            </a:r>
            <a:r>
              <a:rPr lang="en-US" dirty="0" smtClean="0">
                <a:latin typeface="Calibri" panose="020F0502020204030204" pitchFamily="34" charset="0"/>
              </a:rPr>
              <a:t>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</a:rPr>
              <a:t>In 91% of encounters, RN reported advocating for patient/family; in 49% of encounters, RN reported advising patient/family on home management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4063" y="16042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Boston Children’s Hospital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Calibri" panose="020F0502020204030204" pitchFamily="34" charset="0"/>
              </a:rPr>
              <a:t>Department of Neurology CCMT</a:t>
            </a:r>
            <a:endParaRPr lang="en-US" sz="36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055439"/>
              </p:ext>
            </p:extLst>
          </p:nvPr>
        </p:nvGraphicFramePr>
        <p:xfrm>
          <a:off x="5486400" y="2819400"/>
          <a:ext cx="3581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5334000" y="3657600"/>
            <a:ext cx="3120725" cy="362310"/>
          </a:xfrm>
          <a:prstGeom prst="ellipse">
            <a:avLst/>
          </a:prstGeom>
          <a:solidFill>
            <a:srgbClr val="16D047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" y="2819400"/>
            <a:ext cx="5455610" cy="32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-24063" y="4454535"/>
            <a:ext cx="3757863" cy="362310"/>
          </a:xfrm>
          <a:prstGeom prst="ellipse">
            <a:avLst/>
          </a:prstGeom>
          <a:solidFill>
            <a:srgbClr val="16D047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4273380"/>
            <a:ext cx="3120725" cy="362310"/>
          </a:xfrm>
          <a:prstGeom prst="ellipse">
            <a:avLst/>
          </a:prstGeom>
          <a:solidFill>
            <a:srgbClr val="16D047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" y="3386364"/>
            <a:ext cx="4090737" cy="362310"/>
          </a:xfrm>
          <a:prstGeom prst="ellipse">
            <a:avLst/>
          </a:prstGeom>
          <a:solidFill>
            <a:srgbClr val="16D047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r="7676"/>
          <a:stretch/>
        </p:blipFill>
        <p:spPr bwMode="auto">
          <a:xfrm>
            <a:off x="0" y="381000"/>
            <a:ext cx="9144000" cy="53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524000"/>
            <a:ext cx="9067800" cy="41679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Module 1: </a:t>
            </a:r>
            <a:r>
              <a:rPr lang="en-US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 Patient/Family-Centered Care Coordination Through Ongoing Delivery System Design</a:t>
            </a:r>
          </a:p>
          <a:p>
            <a:pPr marL="0" indent="0">
              <a:buNone/>
            </a:pPr>
            <a:endParaRPr lang="en-US" sz="3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Module 2: </a:t>
            </a:r>
            <a:r>
              <a:rPr lang="en-US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Care Coordination as a Continuous Partnership</a:t>
            </a:r>
          </a:p>
          <a:p>
            <a:pPr marL="0" indent="0">
              <a:buNone/>
            </a:pPr>
            <a:endParaRPr lang="en-US" sz="3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Module 3: </a:t>
            </a:r>
            <a:r>
              <a:rPr lang="en-US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Integrating Care Coordination into our Everyday Work</a:t>
            </a:r>
          </a:p>
          <a:p>
            <a:pPr marL="0" indent="0">
              <a:buNone/>
            </a:pPr>
            <a:endParaRPr lang="en-US" sz="3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Module 4: </a:t>
            </a:r>
            <a:r>
              <a:rPr lang="en-US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Health-Related Social Service Needs: Strategies to Assess and Address in the Family-Centered Medical Home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1113"/>
            <a:ext cx="91440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4 Modules: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2338" y="38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spc="150">
                <a:ln w="11430"/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effectLst/>
                <a:latin typeface="Calibri" panose="020F0502020204030204" pitchFamily="34" charset="0"/>
              </a:rPr>
              <a:t>Learning Objectives: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2692" y="1600200"/>
            <a:ext cx="784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able to Employ a Care Integration Framework to Enhance Primary Care Ability to Achieve High Value Outcomes In Vulnerable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How to Implement Measures of Care Coordination and Care Integration Across Settings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Feel Confident in Accessing Resources and Tools to Improve Care Coordination Capacity and Performance Measurement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Capacity Building and Measurement Tools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4478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The following tools were developed and implemented in the Integrated Care Program at Boston Children’s Hospital</a:t>
            </a:r>
          </a:p>
          <a:p>
            <a:pPr marL="0" indent="0">
              <a:buFont typeface="Arial" pitchFamily="34" charset="0"/>
              <a:buNone/>
            </a:pPr>
            <a:endParaRPr lang="en-US" sz="28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Pediatric Integrated Care Survey (PICS)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smtClean="0">
                <a:solidFill>
                  <a:schemeClr val="tx1"/>
                </a:solidFill>
                <a:latin typeface="Calibri" panose="020F0502020204030204" pitchFamily="34" charset="0"/>
              </a:rPr>
              <a:t>(contact: </a:t>
            </a:r>
            <a:r>
              <a:rPr lang="en-US" sz="260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Hannah.Rosenberg@childrens.harvard.edu</a:t>
            </a:r>
            <a:r>
              <a:rPr lang="en-US" sz="2600" smtClean="0">
                <a:solidFill>
                  <a:schemeClr val="tx1"/>
                </a:solidFill>
                <a:latin typeface="Calibri" panose="020F0502020204030204" pitchFamily="34" charset="0"/>
              </a:rPr>
              <a:t> for access to the PICS tools)</a:t>
            </a:r>
          </a:p>
          <a:p>
            <a:pPr marL="0" indent="0">
              <a:buFont typeface="Arial" pitchFamily="34" charset="0"/>
              <a:buNone/>
            </a:pPr>
            <a:endParaRPr lang="en-US" sz="2800" i="1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Care Coordination Measurement Tool (CCMT)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sz="2600" u="sng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http://www.childrenshospital.org/care-coordination-curriculum/care-coordination-measurement</a:t>
            </a:r>
            <a:r>
              <a:rPr lang="en-US" sz="2600" u="sng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endParaRPr lang="en-US" sz="26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Pediatric Care Coordination Curriculum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sz="2600" u="sng" smtClean="0">
                <a:latin typeface="Calibri" panose="020F0502020204030204" pitchFamily="34" charset="0"/>
                <a:hlinkClick r:id="rId4"/>
              </a:rPr>
              <a:t>http://www.childrenshospital.org/care-coordination-curriculum</a:t>
            </a:r>
            <a:r>
              <a:rPr lang="en-US" sz="2600" u="sng" smtClean="0">
                <a:latin typeface="Calibri" panose="020F0502020204030204" pitchFamily="34" charset="0"/>
              </a:rPr>
              <a:t>)</a:t>
            </a:r>
            <a:endParaRPr lang="en-US" sz="2600" smtClean="0"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800" i="1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8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/>
          </p:cNvSpPr>
          <p:nvPr/>
        </p:nvSpPr>
        <p:spPr bwMode="auto">
          <a:xfrm>
            <a:off x="475343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+mn-lt"/>
              </a:rPr>
              <a:t>Tools and Resources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1043" y="838200"/>
            <a:ext cx="8458200" cy="5410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1: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Pediatric Integrated Care Survey (PICS):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Family experience measure of integrated care used to inform drive quality improvement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2: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Care Coordination Measurement Tool: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captures the true cost(time, staff, resources needed) and value of care coordination (outcomes)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3: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Pediatric Care Coordination Curriculum: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4-module training tool that supports the development of team-based care coordination workforce capacity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4: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Care Coordination Strengths and Needs Assessment: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Framework and Template to inform key elements for inclusion in a patient-and-family-centered cc needs assessment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5: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Care Transition Measure-Pediatric: 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version of CTM-3 that is a family-reported measure of discharge readiness aimed at reducing readmission rates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300" dirty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prstClr val="black"/>
                </a:solidFill>
                <a:cs typeface="Arial"/>
              </a:rPr>
              <a:t>6: </a:t>
            </a:r>
            <a:r>
              <a:rPr lang="en-US" sz="3300" b="1" u="sng" dirty="0" smtClean="0">
                <a:solidFill>
                  <a:prstClr val="black"/>
                </a:solidFill>
                <a:cs typeface="Arial"/>
              </a:rPr>
              <a:t>National Center for Care Coordination Technical Assistance</a:t>
            </a:r>
            <a:r>
              <a:rPr lang="en-US" sz="3300" dirty="0" smtClean="0">
                <a:solidFill>
                  <a:prstClr val="black"/>
                </a:solidFill>
                <a:cs typeface="Arial"/>
              </a:rPr>
              <a:t>: provides technical assistance and support to entities focused on care coordination capacity building and measurement.  Partnership with National Center for Medical Home Implementation, funded by HRSA.  Contact:</a:t>
            </a:r>
            <a:r>
              <a:rPr lang="en-US" sz="33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3300" dirty="0" smtClean="0">
                <a:solidFill>
                  <a:prstClr val="black"/>
                </a:solidFill>
                <a:cs typeface="Times New Roman" pitchFamily="18" charset="0"/>
              </a:rPr>
              <a:t>Hannah </a:t>
            </a:r>
            <a:r>
              <a:rPr lang="en-US" sz="3300" dirty="0">
                <a:solidFill>
                  <a:prstClr val="black"/>
                </a:solidFill>
                <a:cs typeface="Times New Roman" pitchFamily="18" charset="0"/>
              </a:rPr>
              <a:t>Rosenberg, Manager, NCCCTA, for more information or to join our interactive listserv.</a:t>
            </a:r>
          </a:p>
          <a:p>
            <a:pPr marL="1085850" lvl="2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Email: hannah.rosenberg@childrens.harvard.edu </a:t>
            </a:r>
          </a:p>
          <a:p>
            <a:pPr marL="1085850" lvl="2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Telephone: 617.919.3627</a:t>
            </a:r>
          </a:p>
          <a:p>
            <a:pPr marL="1085850" lvl="2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Find us online: 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  <a:hlinkClick r:id="rId3"/>
              </a:rPr>
              <a:t>https://medicalhomeinfo.aap.org/tools-resources/Pages/Care-Coordination.aspx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900" dirty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 lvl="1">
              <a:defRPr/>
            </a:pPr>
            <a:endParaRPr lang="en-US" dirty="0" smtClean="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indent="-285750">
              <a:buFont typeface="Arial" pitchFamily="34" charset="0"/>
              <a:buChar char="–"/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nter 1.png"/>
          <p:cNvPicPr>
            <a:picLocks noChangeAspect="1"/>
          </p:cNvPicPr>
          <p:nvPr/>
        </p:nvPicPr>
        <p:blipFill>
          <a:blip r:embed="rId3" cstate="print"/>
          <a:srcRect r="68813" b="75556"/>
          <a:stretch>
            <a:fillRect/>
          </a:stretch>
        </p:blipFill>
        <p:spPr>
          <a:xfrm>
            <a:off x="3750904" y="2590800"/>
            <a:ext cx="1268967" cy="1295400"/>
          </a:xfrm>
          <a:prstGeom prst="rect">
            <a:avLst/>
          </a:prstGeom>
        </p:spPr>
      </p:pic>
      <p:pic>
        <p:nvPicPr>
          <p:cNvPr id="5" name="Picture 4" descr="Blue 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39"/>
          <a:stretch>
            <a:fillRect/>
          </a:stretch>
        </p:blipFill>
        <p:spPr>
          <a:xfrm>
            <a:off x="658097" y="3588325"/>
            <a:ext cx="4298671" cy="3269675"/>
          </a:xfrm>
          <a:prstGeom prst="rect">
            <a:avLst/>
          </a:prstGeom>
        </p:spPr>
      </p:pic>
      <p:pic>
        <p:nvPicPr>
          <p:cNvPr id="6" name="Picture 5" descr="Red 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889"/>
          <a:stretch>
            <a:fillRect/>
          </a:stretch>
        </p:blipFill>
        <p:spPr>
          <a:xfrm>
            <a:off x="1" y="0"/>
            <a:ext cx="4642885" cy="3429001"/>
          </a:xfrm>
          <a:prstGeom prst="rect">
            <a:avLst/>
          </a:prstGeom>
        </p:spPr>
      </p:pic>
      <p:pic>
        <p:nvPicPr>
          <p:cNvPr id="7" name="Picture 6" descr="Purple 4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293" b="75556"/>
          <a:stretch>
            <a:fillRect/>
          </a:stretch>
        </p:blipFill>
        <p:spPr>
          <a:xfrm>
            <a:off x="1295400" y="2853861"/>
            <a:ext cx="2590800" cy="1150280"/>
          </a:xfrm>
          <a:prstGeom prst="rect">
            <a:avLst/>
          </a:prstGeom>
        </p:spPr>
      </p:pic>
      <p:pic>
        <p:nvPicPr>
          <p:cNvPr id="8" name="Picture 7" descr="Aqua 5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" b="40000"/>
          <a:stretch>
            <a:fillRect/>
          </a:stretch>
        </p:blipFill>
        <p:spPr>
          <a:xfrm>
            <a:off x="4365612" y="228600"/>
            <a:ext cx="4778388" cy="2590800"/>
          </a:xfrm>
          <a:prstGeom prst="rect">
            <a:avLst/>
          </a:prstGeom>
        </p:spPr>
      </p:pic>
      <p:pic>
        <p:nvPicPr>
          <p:cNvPr id="9" name="Picture 8" descr="Purple 5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000"/>
          <a:stretch>
            <a:fillRect/>
          </a:stretch>
        </p:blipFill>
        <p:spPr>
          <a:xfrm>
            <a:off x="4876555" y="2133600"/>
            <a:ext cx="4184316" cy="1295400"/>
          </a:xfrm>
          <a:prstGeom prst="rect">
            <a:avLst/>
          </a:prstGeom>
        </p:spPr>
      </p:pic>
      <p:pic>
        <p:nvPicPr>
          <p:cNvPr id="10" name="Picture 9" descr="Red 6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44"/>
          <a:stretch>
            <a:fillRect/>
          </a:stretch>
        </p:blipFill>
        <p:spPr>
          <a:xfrm>
            <a:off x="4899070" y="3200400"/>
            <a:ext cx="3912421" cy="1905000"/>
          </a:xfrm>
          <a:prstGeom prst="rect">
            <a:avLst/>
          </a:prstGeom>
        </p:spPr>
      </p:pic>
      <p:pic>
        <p:nvPicPr>
          <p:cNvPr id="11" name="Picture 10" descr="Green 7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778"/>
          <a:stretch>
            <a:fillRect/>
          </a:stretch>
        </p:blipFill>
        <p:spPr>
          <a:xfrm>
            <a:off x="4560103" y="3609866"/>
            <a:ext cx="4583897" cy="3199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54831" y="47170"/>
            <a:ext cx="2212681" cy="845993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 defTabSz="457152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One Family’s </a:t>
            </a:r>
          </a:p>
          <a:p>
            <a:pPr algn="ctr" defTabSz="457152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Care Map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3" y="6199035"/>
            <a:ext cx="4635894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457152"/>
            <a:r>
              <a:rPr lang="en-US" sz="2000" b="1" u="sng" dirty="0" smtClean="0">
                <a:solidFill>
                  <a:srgbClr val="3366FF"/>
                </a:solidFill>
              </a:rPr>
              <a:t>www.childrenshospital.org/care-coordination-curriculum/care-mapping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2B87-5763-774F-A1A2-1CD75595D2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241321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Health &amp; Social Service Spending Combined</a:t>
            </a:r>
          </a:p>
        </p:txBody>
      </p:sp>
      <p:pic>
        <p:nvPicPr>
          <p:cNvPr id="4" name="Content Placeholder 3" descr="bradley1-thumb-440x367-12122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07" r="-20207"/>
          <a:stretch>
            <a:fillRect/>
          </a:stretch>
        </p:blipFill>
        <p:spPr>
          <a:xfrm>
            <a:off x="1066800" y="1143000"/>
            <a:ext cx="6807201" cy="4338182"/>
          </a:xfrm>
        </p:spPr>
      </p:pic>
      <p:sp>
        <p:nvSpPr>
          <p:cNvPr id="5" name="TextBox 4"/>
          <p:cNvSpPr txBox="1"/>
          <p:nvPr/>
        </p:nvSpPr>
        <p:spPr>
          <a:xfrm>
            <a:off x="3478293" y="5638800"/>
            <a:ext cx="541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Source: EH Bradley et al.  </a:t>
            </a:r>
            <a:r>
              <a:rPr lang="en-US" sz="1000" i="1" dirty="0">
                <a:solidFill>
                  <a:prstClr val="black"/>
                </a:solidFill>
              </a:rPr>
              <a:t>Health and social services expenditures: associations with health outcomes.</a:t>
            </a:r>
          </a:p>
          <a:p>
            <a:pPr defTabSz="457200"/>
            <a:r>
              <a:rPr lang="en-US" sz="1000" i="1" dirty="0">
                <a:solidFill>
                  <a:prstClr val="black"/>
                </a:solidFill>
              </a:rPr>
              <a:t>BMJ Qual Saf; 2011;20:826-831.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2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79"/>
            <a:ext cx="91440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</a:rPr>
              <a:t>Distribution of Pediatric Medical Expense</a:t>
            </a:r>
            <a:endParaRPr lang="en-US" sz="3600" dirty="0">
              <a:solidFill>
                <a:sysClr val="windowText" lastClr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0" y="1652588"/>
            <a:ext cx="5029200" cy="426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457152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00" y="2955925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1788" y="3962400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Rectangle 8"/>
          <p:cNvSpPr>
            <a:spLocks/>
          </p:cNvSpPr>
          <p:nvPr/>
        </p:nvSpPr>
        <p:spPr bwMode="auto">
          <a:xfrm>
            <a:off x="4183063" y="1722438"/>
            <a:ext cx="19970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% of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population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u="sng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0.5%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25%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74.5%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u="sng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u="sng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</p:txBody>
      </p:sp>
      <p:sp>
        <p:nvSpPr>
          <p:cNvPr id="38919" name="TextBox 27"/>
          <p:cNvSpPr txBox="1">
            <a:spLocks noChangeArrowheads="1"/>
          </p:cNvSpPr>
          <p:nvPr/>
        </p:nvSpPr>
        <p:spPr bwMode="auto">
          <a:xfrm>
            <a:off x="1347788" y="4648200"/>
            <a:ext cx="256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4556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Healthy, Preventive</a:t>
            </a:r>
          </a:p>
        </p:txBody>
      </p:sp>
      <p:sp>
        <p:nvSpPr>
          <p:cNvPr id="38920" name="TextBox 27"/>
          <p:cNvSpPr txBox="1">
            <a:spLocks noChangeArrowheads="1"/>
          </p:cNvSpPr>
          <p:nvPr/>
        </p:nvSpPr>
        <p:spPr bwMode="auto">
          <a:xfrm>
            <a:off x="1414463" y="3201988"/>
            <a:ext cx="256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4556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Chronic</a:t>
            </a:r>
          </a:p>
        </p:txBody>
      </p:sp>
      <p:sp>
        <p:nvSpPr>
          <p:cNvPr id="38921" name="TextBox 27"/>
          <p:cNvSpPr txBox="1">
            <a:spLocks noChangeArrowheads="1"/>
          </p:cNvSpPr>
          <p:nvPr/>
        </p:nvSpPr>
        <p:spPr bwMode="auto">
          <a:xfrm>
            <a:off x="1504950" y="2081213"/>
            <a:ext cx="201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4556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Complex</a:t>
            </a:r>
          </a:p>
        </p:txBody>
      </p:sp>
      <p:sp>
        <p:nvSpPr>
          <p:cNvPr id="38922" name="Rectangle 8"/>
          <p:cNvSpPr>
            <a:spLocks/>
          </p:cNvSpPr>
          <p:nvPr/>
        </p:nvSpPr>
        <p:spPr bwMode="auto">
          <a:xfrm>
            <a:off x="6180138" y="1722438"/>
            <a:ext cx="199866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% of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spend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u="sng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25%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70%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Palatino"/>
                <a:cs typeface="Palatino"/>
              </a:rPr>
              <a:t>5%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u="sng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u="sng" dirty="0">
              <a:solidFill>
                <a:srgbClr val="000000"/>
              </a:solidFill>
              <a:latin typeface="Calibri" pitchFamily="34" charset="0"/>
              <a:ea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1828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1"/>
          <p:cNvGrpSpPr>
            <a:grpSpLocks/>
          </p:cNvGrpSpPr>
          <p:nvPr/>
        </p:nvGrpSpPr>
        <p:grpSpPr bwMode="auto">
          <a:xfrm>
            <a:off x="1916113" y="1447800"/>
            <a:ext cx="5029200" cy="4267200"/>
            <a:chOff x="152400" y="2345787"/>
            <a:chExt cx="5029200" cy="4267200"/>
          </a:xfrm>
        </p:grpSpPr>
        <p:sp>
          <p:nvSpPr>
            <p:cNvPr id="4" name="Isosceles Triangle 3"/>
            <p:cNvSpPr/>
            <p:nvPr/>
          </p:nvSpPr>
          <p:spPr>
            <a:xfrm>
              <a:off x="152400" y="2345787"/>
              <a:ext cx="5029200" cy="426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86000" y="2955387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33537" y="4114262"/>
              <a:ext cx="2057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0" name="TextBox 27"/>
            <p:cNvSpPr txBox="1">
              <a:spLocks noChangeArrowheads="1"/>
            </p:cNvSpPr>
            <p:nvPr/>
          </p:nvSpPr>
          <p:spPr bwMode="auto">
            <a:xfrm>
              <a:off x="1296607" y="4304314"/>
              <a:ext cx="256540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</a:rPr>
                <a:t>Healthy, Preventive</a:t>
              </a:r>
            </a:p>
          </p:txBody>
        </p:sp>
        <p:sp>
          <p:nvSpPr>
            <p:cNvPr id="39951" name="TextBox 27"/>
            <p:cNvSpPr txBox="1">
              <a:spLocks noChangeArrowheads="1"/>
            </p:cNvSpPr>
            <p:nvPr/>
          </p:nvSpPr>
          <p:spPr bwMode="auto">
            <a:xfrm>
              <a:off x="1413937" y="3285059"/>
              <a:ext cx="256540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</a:rPr>
                <a:t>Chronic</a:t>
              </a:r>
            </a:p>
          </p:txBody>
        </p:sp>
        <p:sp>
          <p:nvSpPr>
            <p:cNvPr id="39952" name="TextBox 27"/>
            <p:cNvSpPr txBox="1">
              <a:spLocks noChangeArrowheads="1"/>
            </p:cNvSpPr>
            <p:nvPr/>
          </p:nvSpPr>
          <p:spPr bwMode="auto">
            <a:xfrm>
              <a:off x="1655209" y="2345788"/>
              <a:ext cx="201929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</a:rPr>
                <a:t>Complex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6913" y="-50800"/>
            <a:ext cx="8229600" cy="812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  <a:effectLst/>
                <a:latin typeface="+mn-lt"/>
              </a:rPr>
              <a:t>Matching Services to Complexity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83163" y="1092200"/>
            <a:ext cx="4435475" cy="1400175"/>
            <a:chOff x="3540619" y="1453924"/>
            <a:chExt cx="4434985" cy="1399241"/>
          </a:xfrm>
        </p:grpSpPr>
        <p:sp>
          <p:nvSpPr>
            <p:cNvPr id="39945" name="Rectangle 8"/>
            <p:cNvSpPr>
              <a:spLocks/>
            </p:cNvSpPr>
            <p:nvPr/>
          </p:nvSpPr>
          <p:spPr bwMode="auto">
            <a:xfrm>
              <a:off x="4131731" y="1453924"/>
              <a:ext cx="3843873" cy="133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98513" indent="-341313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Children with complex needs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</a:t>
              </a: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Neurodevelopmental (Autism, etc.)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--Behavioral/Psychiatric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--Hematology/ Oncology</a:t>
              </a:r>
            </a:p>
            <a:p>
              <a:pPr lvl="1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Sickle cell</a:t>
              </a:r>
            </a:p>
            <a:p>
              <a:pPr lvl="1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Hemophilia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--Technology dependent</a:t>
              </a: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3540619" y="1658575"/>
              <a:ext cx="642866" cy="119459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2116138"/>
            <a:ext cx="4013200" cy="1465262"/>
            <a:chOff x="-1" y="2552501"/>
            <a:chExt cx="4013729" cy="1465259"/>
          </a:xfrm>
        </p:grpSpPr>
        <p:sp>
          <p:nvSpPr>
            <p:cNvPr id="18" name="Right Brace 17"/>
            <p:cNvSpPr/>
            <p:nvPr/>
          </p:nvSpPr>
          <p:spPr>
            <a:xfrm rot="10800000">
              <a:off x="3061102" y="2552501"/>
              <a:ext cx="643023" cy="110013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-1" y="2576659"/>
              <a:ext cx="4013729" cy="144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Children with chronic conditions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</a:t>
              </a: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Behavioral (ADHD, depression,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      anxiety, PTSD)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--Asthma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 Obesity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itchFamily="34" charset="0"/>
                  <a:ea typeface="Palatino"/>
                  <a:cs typeface="Palatino"/>
                </a:rPr>
                <a:t>   --Diabetes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5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219" y="798514"/>
            <a:ext cx="3951288" cy="954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Specialist or PCP comfortable with high risk patients as the medical home. Patient's specialists highly connected and identified patient coordinator supports the patient and/or family. 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40963" name="Group 21"/>
          <p:cNvGrpSpPr>
            <a:grpSpLocks/>
          </p:cNvGrpSpPr>
          <p:nvPr/>
        </p:nvGrpSpPr>
        <p:grpSpPr bwMode="auto">
          <a:xfrm>
            <a:off x="2133600" y="1752600"/>
            <a:ext cx="5029200" cy="4267200"/>
            <a:chOff x="152400" y="2345787"/>
            <a:chExt cx="5029200" cy="4267200"/>
          </a:xfrm>
        </p:grpSpPr>
        <p:sp>
          <p:nvSpPr>
            <p:cNvPr id="4" name="Isosceles Triangle 3"/>
            <p:cNvSpPr/>
            <p:nvPr/>
          </p:nvSpPr>
          <p:spPr>
            <a:xfrm>
              <a:off x="152400" y="2345787"/>
              <a:ext cx="5029200" cy="426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86000" y="2955387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33538" y="4114262"/>
              <a:ext cx="2057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1" name="TextBox 27"/>
            <p:cNvSpPr txBox="1">
              <a:spLocks noChangeArrowheads="1"/>
            </p:cNvSpPr>
            <p:nvPr/>
          </p:nvSpPr>
          <p:spPr bwMode="auto">
            <a:xfrm>
              <a:off x="1296607" y="4304314"/>
              <a:ext cx="256540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dirty="0">
                  <a:solidFill>
                    <a:srgbClr val="000000"/>
                  </a:solidFill>
                  <a:latin typeface="Calibri" pitchFamily="34" charset="0"/>
                </a:rPr>
                <a:t>Healthy, Preventive</a:t>
              </a:r>
            </a:p>
          </p:txBody>
        </p:sp>
        <p:sp>
          <p:nvSpPr>
            <p:cNvPr id="40972" name="TextBox 27"/>
            <p:cNvSpPr txBox="1">
              <a:spLocks noChangeArrowheads="1"/>
            </p:cNvSpPr>
            <p:nvPr/>
          </p:nvSpPr>
          <p:spPr bwMode="auto">
            <a:xfrm>
              <a:off x="1413937" y="3285059"/>
              <a:ext cx="256540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dirty="0">
                  <a:solidFill>
                    <a:srgbClr val="000000"/>
                  </a:solidFill>
                  <a:latin typeface="Calibri" pitchFamily="34" charset="0"/>
                </a:rPr>
                <a:t>Chronic</a:t>
              </a:r>
            </a:p>
          </p:txBody>
        </p:sp>
        <p:sp>
          <p:nvSpPr>
            <p:cNvPr id="40973" name="TextBox 27"/>
            <p:cNvSpPr txBox="1">
              <a:spLocks noChangeArrowheads="1"/>
            </p:cNvSpPr>
            <p:nvPr/>
          </p:nvSpPr>
          <p:spPr bwMode="auto">
            <a:xfrm>
              <a:off x="1655209" y="2345788"/>
              <a:ext cx="201929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5613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5613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5613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dirty="0">
                  <a:solidFill>
                    <a:srgbClr val="000000"/>
                  </a:solidFill>
                  <a:latin typeface="Calibri" pitchFamily="34" charset="0"/>
                </a:rPr>
                <a:t>Complex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" y="-97973"/>
            <a:ext cx="8915400" cy="85997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</a:rPr>
              <a:t>Evolving the Care Model to Achieve Triple Aim– Variations on Medical Home Theme</a:t>
            </a:r>
            <a:endParaRPr lang="en-US" sz="1800" dirty="0">
              <a:solidFill>
                <a:sysClr val="windowText" lastClr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228600" y="3603625"/>
            <a:ext cx="2792413" cy="1120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152">
              <a:defRPr/>
            </a:pPr>
            <a:r>
              <a:rPr lang="en-US" sz="1400" dirty="0">
                <a:solidFill>
                  <a:prstClr val="black"/>
                </a:solidFill>
                <a:ea typeface="Palatino" pitchFamily="1" charset="0"/>
                <a:cs typeface="Palatino" pitchFamily="1" charset="0"/>
              </a:rPr>
              <a:t>PCP as the medical home and specialist visits as needed. Most care coordination is conducted by the patient and/or family. </a:t>
            </a:r>
          </a:p>
        </p:txBody>
      </p:sp>
      <p:sp>
        <p:nvSpPr>
          <p:cNvPr id="18" name="Rectangle 8"/>
          <p:cNvSpPr>
            <a:spLocks/>
          </p:cNvSpPr>
          <p:nvPr/>
        </p:nvSpPr>
        <p:spPr bwMode="auto">
          <a:xfrm>
            <a:off x="5486400" y="2362200"/>
            <a:ext cx="2716213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152">
              <a:defRPr/>
            </a:pPr>
            <a:r>
              <a:rPr lang="en-US" sz="1400" dirty="0">
                <a:solidFill>
                  <a:prstClr val="black"/>
                </a:solidFill>
                <a:ea typeface="Palatino" pitchFamily="1" charset="0"/>
                <a:cs typeface="Palatino" pitchFamily="1" charset="0"/>
              </a:rPr>
              <a:t>PCP as the medical home + the patient’s specialists. PCP care team support care coordination with the patient and/or family.</a:t>
            </a:r>
          </a:p>
        </p:txBody>
      </p:sp>
    </p:spTree>
    <p:extLst>
      <p:ext uri="{BB962C8B-B14F-4D97-AF65-F5344CB8AC3E}">
        <p14:creationId xmlns:p14="http://schemas.microsoft.com/office/powerpoint/2010/main" val="12853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Care Coordination </a:t>
            </a:r>
            <a:endParaRPr lang="en-US" sz="40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77042" y="2590800"/>
            <a:ext cx="8534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</a:rPr>
              <a:t>Integrated Care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seamless provision of health care services, from the perspective of the patient and family, across entire care continuum.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It results from coordinating the efforts of all providers, irrespective of institutional, departmental, or community-based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organizational boundaries.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 dirty="0" smtClean="0">
                <a:latin typeface="Calibri" pitchFamily="34" charset="0"/>
              </a:rPr>
              <a:t>Care </a:t>
            </a:r>
            <a:r>
              <a:rPr lang="en-US" altLang="en-US" sz="1200" i="1" dirty="0">
                <a:latin typeface="Calibri" pitchFamily="34" charset="0"/>
              </a:rPr>
              <a:t>Integration for Children with Special Health Needs: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 dirty="0">
                <a:latin typeface="Calibri" pitchFamily="34" charset="0"/>
              </a:rPr>
              <a:t>Improving Outcomes and Managing Costs.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 dirty="0">
                <a:latin typeface="Calibri" pitchFamily="34" charset="0"/>
              </a:rPr>
              <a:t>National Governors Association Center for Best Practices, 2012  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002323" y="914400"/>
            <a:ext cx="7772400" cy="20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algn="ctr">
              <a:buNone/>
            </a:pPr>
            <a:r>
              <a:rPr lang="en-US" sz="2000" dirty="0">
                <a:latin typeface="Calibri" panose="020F0502020204030204" pitchFamily="34" charset="0"/>
              </a:rPr>
              <a:t>Care Coordination is the set of activities in “the space between”- Visits, Providers, Hospital </a:t>
            </a:r>
            <a:r>
              <a:rPr lang="en-US" sz="2000" dirty="0" smtClean="0">
                <a:latin typeface="Calibri" panose="020F0502020204030204" pitchFamily="34" charset="0"/>
              </a:rPr>
              <a:t>Stays</a:t>
            </a:r>
          </a:p>
          <a:p>
            <a:pPr algn="ctr">
              <a:buNone/>
            </a:pPr>
            <a:r>
              <a:rPr lang="en-US" sz="1200" dirty="0" smtClean="0">
                <a:latin typeface="Calibri" panose="020F0502020204030204" pitchFamily="34" charset="0"/>
              </a:rPr>
              <a:t>Patient- </a:t>
            </a:r>
            <a:r>
              <a:rPr lang="en-US" sz="1200" dirty="0">
                <a:latin typeface="Calibri" panose="020F0502020204030204" pitchFamily="34" charset="0"/>
              </a:rPr>
              <a:t>and Family-Centered Care Coordination: A Framework </a:t>
            </a:r>
            <a:r>
              <a:rPr lang="en-US" sz="1200" dirty="0" smtClean="0">
                <a:latin typeface="Calibri" panose="020F0502020204030204" pitchFamily="34" charset="0"/>
              </a:rPr>
              <a:t>for </a:t>
            </a:r>
            <a:r>
              <a:rPr lang="en-US" sz="1200" dirty="0">
                <a:latin typeface="Calibri" panose="020F0502020204030204" pitchFamily="34" charset="0"/>
              </a:rPr>
              <a:t>Integrating Care For Children and Youth Across  Multiple Systems.</a:t>
            </a:r>
            <a:r>
              <a:rPr lang="en-US" sz="1200" i="1" dirty="0">
                <a:latin typeface="Calibri" panose="020F0502020204030204" pitchFamily="34" charset="0"/>
              </a:rPr>
              <a:t> Pediatrics</a:t>
            </a:r>
            <a:r>
              <a:rPr lang="en-US" sz="1200" dirty="0">
                <a:latin typeface="Calibri" panose="020F0502020204030204" pitchFamily="34" charset="0"/>
              </a:rPr>
              <a:t>. May 2014.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1628</Words>
  <Application>Microsoft Office PowerPoint</Application>
  <PresentationFormat>On-screen Show (4:3)</PresentationFormat>
  <Paragraphs>293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Executive</vt:lpstr>
      <vt:lpstr>Office Theme</vt:lpstr>
      <vt:lpstr>Transforming Primary Care to Achieve High Value Outcomes by Implementing Care Integration</vt:lpstr>
      <vt:lpstr>Disclosures</vt:lpstr>
      <vt:lpstr>PowerPoint Presentation</vt:lpstr>
      <vt:lpstr>PowerPoint Presentation</vt:lpstr>
      <vt:lpstr>Health &amp; Social Service Spending Combined</vt:lpstr>
      <vt:lpstr>Distribution of Pediatric Medical Expense</vt:lpstr>
      <vt:lpstr>Matching Services to Complexity</vt:lpstr>
      <vt:lpstr>Evolving the Care Model to Achieve Triple Aim– Variations on Medical Home Theme</vt:lpstr>
      <vt:lpstr>Care Coordination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Experience Measures</vt:lpstr>
      <vt:lpstr>Families told us integrated care would involve: </vt:lpstr>
      <vt:lpstr>Pediatric Integrated Care Survey (PICS) </vt:lpstr>
      <vt:lpstr>Pediatric Integrated Care Survey (PICS) </vt:lpstr>
      <vt:lpstr>PICS Example Measures </vt:lpstr>
      <vt:lpstr>CTM= Care Team Member</vt:lpstr>
      <vt:lpstr>PowerPoint Presentation</vt:lpstr>
      <vt:lpstr>Capturing Value Care Coordination Measurement Tool (CCMT)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Capacity Building and Measurement Tools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 Slides- PICS, CCMT, Curriculum</dc:title>
  <dc:creator>Rosenberg, Hannah</dc:creator>
  <cp:lastModifiedBy>Campbell, Susanne</cp:lastModifiedBy>
  <cp:revision>60</cp:revision>
  <dcterms:created xsi:type="dcterms:W3CDTF">2016-05-16T14:04:38Z</dcterms:created>
  <dcterms:modified xsi:type="dcterms:W3CDTF">2016-10-17T12:12:13Z</dcterms:modified>
</cp:coreProperties>
</file>