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1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F3994-C645-4B51-A0DC-06078CE922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EB32F-F3A1-402B-9736-C2C1387A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6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723D-A8A9-4CCB-8FB8-B017079A13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02DA-FDCF-49B6-B1C4-D831336739D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723D-A8A9-4CCB-8FB8-B017079A13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02DA-FDCF-49B6-B1C4-D83133673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723D-A8A9-4CCB-8FB8-B017079A13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02DA-FDCF-49B6-B1C4-D83133673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723D-A8A9-4CCB-8FB8-B017079A13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02DA-FDCF-49B6-B1C4-D83133673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723D-A8A9-4CCB-8FB8-B017079A13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02DA-FDCF-49B6-B1C4-D831336739D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723D-A8A9-4CCB-8FB8-B017079A13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02DA-FDCF-49B6-B1C4-D83133673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723D-A8A9-4CCB-8FB8-B017079A13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02DA-FDCF-49B6-B1C4-D831336739D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723D-A8A9-4CCB-8FB8-B017079A13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02DA-FDCF-49B6-B1C4-D83133673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723D-A8A9-4CCB-8FB8-B017079A13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02DA-FDCF-49B6-B1C4-D83133673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723D-A8A9-4CCB-8FB8-B017079A13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02DA-FDCF-49B6-B1C4-D831336739D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723D-A8A9-4CCB-8FB8-B017079A13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02DA-FDCF-49B6-B1C4-D83133673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45723D-A8A9-4CCB-8FB8-B017079A13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FEF02DA-FDCF-49B6-B1C4-D831336739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 county medical group-EG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Pharmacist Initiated Crestor </a:t>
            </a:r>
            <a:r>
              <a:rPr lang="en-US" dirty="0" smtClean="0"/>
              <a:t>Conversion</a:t>
            </a:r>
          </a:p>
          <a:p>
            <a:r>
              <a:rPr lang="en-US" dirty="0" smtClean="0"/>
              <a:t>Elderly Patients </a:t>
            </a:r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P</a:t>
            </a:r>
            <a:r>
              <a:rPr lang="en-US" dirty="0" smtClean="0"/>
              <a:t>olypharmacy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Kevin McGreevy, </a:t>
            </a:r>
            <a:r>
              <a:rPr lang="en-US" dirty="0" err="1" smtClean="0"/>
              <a:t>PharmD</a:t>
            </a:r>
            <a:r>
              <a:rPr lang="en-US" dirty="0" smtClean="0"/>
              <a:t>, CDOE, CVDOE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46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Elderly patients with polypharmacy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Polypharmacy is defined as the administration of more medications than clinically indicated, representing unnecessary drug </a:t>
            </a:r>
            <a:r>
              <a:rPr lang="en-US" dirty="0" smtClean="0"/>
              <a:t>use</a:t>
            </a:r>
          </a:p>
          <a:p>
            <a:endParaRPr lang="en-US" dirty="0" smtClean="0"/>
          </a:p>
          <a:p>
            <a:r>
              <a:rPr lang="en-US" dirty="0" smtClean="0"/>
              <a:t>Elderly </a:t>
            </a:r>
            <a:r>
              <a:rPr lang="en-US" dirty="0"/>
              <a:t>patients are at high risk to having complications and side effects associated with </a:t>
            </a:r>
            <a:r>
              <a:rPr lang="en-US" dirty="0" smtClean="0"/>
              <a:t>polypharmacy</a:t>
            </a:r>
          </a:p>
          <a:p>
            <a:endParaRPr lang="en-US" dirty="0"/>
          </a:p>
          <a:p>
            <a:r>
              <a:rPr lang="en-US" dirty="0" smtClean="0"/>
              <a:t>Polypharmacy </a:t>
            </a:r>
            <a:r>
              <a:rPr lang="en-US" dirty="0"/>
              <a:t>drives up both direct medical costs and indirect medical costs with unnecessary prescriptions and costs associated with side effects with these medications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26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BCBSRI recommendations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proposed by BCBSRI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Reduce threshold number of medications to be a target</a:t>
            </a:r>
          </a:p>
          <a:p>
            <a:pPr lvl="2"/>
            <a:r>
              <a:rPr lang="en-US" dirty="0" smtClean="0"/>
              <a:t>10 </a:t>
            </a:r>
            <a:r>
              <a:rPr lang="en-US" dirty="0" smtClean="0">
                <a:sym typeface="Wingdings" panose="05000000000000000000" pitchFamily="2" charset="2"/>
              </a:rPr>
              <a:t> 5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Focus on high risk medications and anticholinergic cognitive burden (ACB)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 was originally selected due to concern with how many patient’s would need intervention</a:t>
            </a:r>
          </a:p>
          <a:p>
            <a:pPr lvl="1"/>
            <a:r>
              <a:rPr lang="en-US" dirty="0" smtClean="0"/>
              <a:t>5 has much more clinical backing to it </a:t>
            </a:r>
          </a:p>
          <a:p>
            <a:pPr lvl="1"/>
            <a:endParaRPr lang="en-US" dirty="0"/>
          </a:p>
          <a:p>
            <a:r>
              <a:rPr lang="en-US" dirty="0" smtClean="0"/>
              <a:t>Concern with flagging patient’s on multiple OTCs</a:t>
            </a:r>
          </a:p>
        </p:txBody>
      </p:sp>
    </p:spTree>
    <p:extLst>
      <p:ext uri="{BB962C8B-B14F-4D97-AF65-F5344CB8AC3E}">
        <p14:creationId xmlns:p14="http://schemas.microsoft.com/office/powerpoint/2010/main" val="384371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Risk Medications &amp; ACB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Medications that should be avoided or used with caution in the senior </a:t>
            </a:r>
            <a:r>
              <a:rPr lang="en-US" dirty="0" smtClean="0"/>
              <a:t>population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onsidered </a:t>
            </a:r>
            <a:r>
              <a:rPr lang="en-US" dirty="0"/>
              <a:t>by medical experts to have a high risk of side effects when used by seniors and, therefore, may pose a safety </a:t>
            </a:r>
            <a:r>
              <a:rPr lang="en-US" dirty="0" smtClean="0"/>
              <a:t>concern</a:t>
            </a:r>
          </a:p>
          <a:p>
            <a:endParaRPr lang="en-US" dirty="0"/>
          </a:p>
          <a:p>
            <a:r>
              <a:rPr lang="en-US" dirty="0" smtClean="0"/>
              <a:t>Derived from Pharmacy Quality Alliance and AGS Beers Criteria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64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Had South County IT run report of patient’s aged 65 or older, taking 5 or more medications and had at least one of the following HRM:</a:t>
            </a:r>
          </a:p>
          <a:p>
            <a:pPr lvl="1"/>
            <a:r>
              <a:rPr lang="en-US" dirty="0"/>
              <a:t>Nitrofurantoin (</a:t>
            </a:r>
            <a:r>
              <a:rPr lang="en-US" dirty="0" err="1"/>
              <a:t>Macrobid</a:t>
            </a:r>
            <a:r>
              <a:rPr lang="en-US" dirty="0"/>
              <a:t>, </a:t>
            </a:r>
            <a:r>
              <a:rPr lang="en-US" dirty="0" err="1"/>
              <a:t>Macrodantin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Brompheniramine</a:t>
            </a:r>
            <a:r>
              <a:rPr lang="en-US" dirty="0"/>
              <a:t>(</a:t>
            </a:r>
            <a:r>
              <a:rPr lang="en-US" dirty="0" err="1"/>
              <a:t>Bromfed</a:t>
            </a:r>
            <a:r>
              <a:rPr lang="en-US" dirty="0"/>
              <a:t>), hydroxyzine(</a:t>
            </a:r>
            <a:r>
              <a:rPr lang="en-US" dirty="0" err="1"/>
              <a:t>Atarax</a:t>
            </a:r>
            <a:r>
              <a:rPr lang="en-US" dirty="0"/>
              <a:t>, </a:t>
            </a:r>
            <a:r>
              <a:rPr lang="en-US" dirty="0" err="1"/>
              <a:t>Vistaril</a:t>
            </a:r>
            <a:r>
              <a:rPr lang="en-US" dirty="0"/>
              <a:t>), diphenhydramine(Benadryl)</a:t>
            </a:r>
          </a:p>
          <a:p>
            <a:pPr lvl="1"/>
            <a:r>
              <a:rPr lang="en-US" dirty="0" err="1"/>
              <a:t>Megestrol</a:t>
            </a:r>
            <a:r>
              <a:rPr lang="en-US" dirty="0"/>
              <a:t> (</a:t>
            </a:r>
            <a:r>
              <a:rPr lang="en-US" dirty="0" err="1"/>
              <a:t>Megace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Premarin</a:t>
            </a:r>
            <a:r>
              <a:rPr lang="en-US" dirty="0"/>
              <a:t> tablets, </a:t>
            </a:r>
            <a:r>
              <a:rPr lang="en-US" dirty="0" err="1"/>
              <a:t>Prempro</a:t>
            </a:r>
            <a:r>
              <a:rPr lang="en-US" dirty="0"/>
              <a:t> tablets, estradiol tablets (</a:t>
            </a:r>
            <a:r>
              <a:rPr lang="en-US" dirty="0" err="1"/>
              <a:t>Estrace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Glyburide (</a:t>
            </a:r>
            <a:r>
              <a:rPr lang="en-US" dirty="0" err="1"/>
              <a:t>Diabeta</a:t>
            </a:r>
            <a:r>
              <a:rPr lang="en-US" dirty="0"/>
              <a:t>, </a:t>
            </a:r>
            <a:r>
              <a:rPr lang="en-US" dirty="0" err="1"/>
              <a:t>Glynase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Indomethacin (Indocin), Ketorolac (</a:t>
            </a:r>
            <a:r>
              <a:rPr lang="en-US" dirty="0" err="1"/>
              <a:t>Toradol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Cyclobenzaprine (</a:t>
            </a:r>
            <a:r>
              <a:rPr lang="en-US" dirty="0" err="1"/>
              <a:t>Flexeril</a:t>
            </a:r>
            <a:r>
              <a:rPr lang="en-US" dirty="0"/>
              <a:t>), methocarbamol (</a:t>
            </a:r>
            <a:r>
              <a:rPr lang="en-US" dirty="0" err="1"/>
              <a:t>Robaxin</a:t>
            </a:r>
            <a:r>
              <a:rPr lang="en-US" dirty="0"/>
              <a:t>), </a:t>
            </a:r>
            <a:r>
              <a:rPr lang="en-US" dirty="0" err="1"/>
              <a:t>carisoprodol</a:t>
            </a:r>
            <a:r>
              <a:rPr lang="en-US" dirty="0"/>
              <a:t> (Soma), </a:t>
            </a:r>
            <a:r>
              <a:rPr lang="en-US" dirty="0" err="1"/>
              <a:t>metazalone</a:t>
            </a:r>
            <a:r>
              <a:rPr lang="en-US" dirty="0"/>
              <a:t> (</a:t>
            </a:r>
            <a:r>
              <a:rPr lang="en-US" dirty="0" err="1"/>
              <a:t>Skelaxin</a:t>
            </a:r>
            <a:r>
              <a:rPr lang="en-US" dirty="0"/>
              <a:t>),</a:t>
            </a:r>
          </a:p>
          <a:p>
            <a:pPr lvl="1"/>
            <a:r>
              <a:rPr lang="en-US" dirty="0"/>
              <a:t>Amitriptyline (Elavil), clomipramine(</a:t>
            </a:r>
            <a:r>
              <a:rPr lang="en-US" dirty="0" err="1"/>
              <a:t>Anafranil</a:t>
            </a:r>
            <a:r>
              <a:rPr lang="en-US" dirty="0"/>
              <a:t>), imipramine (</a:t>
            </a:r>
            <a:r>
              <a:rPr lang="en-US" dirty="0" err="1"/>
              <a:t>Tofranil</a:t>
            </a:r>
            <a:r>
              <a:rPr lang="en-US" dirty="0"/>
              <a:t>), </a:t>
            </a:r>
            <a:r>
              <a:rPr lang="en-US" dirty="0" err="1"/>
              <a:t>trimipramine</a:t>
            </a:r>
            <a:r>
              <a:rPr lang="en-US" dirty="0"/>
              <a:t> (</a:t>
            </a:r>
            <a:r>
              <a:rPr lang="en-US" dirty="0" err="1"/>
              <a:t>Surmontil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Desiccated thyroid (</a:t>
            </a:r>
            <a:r>
              <a:rPr lang="en-US" dirty="0" err="1"/>
              <a:t>Armour</a:t>
            </a:r>
            <a:r>
              <a:rPr lang="en-US" dirty="0"/>
              <a:t> Thyroid)</a:t>
            </a:r>
          </a:p>
          <a:p>
            <a:pPr lvl="1"/>
            <a:r>
              <a:rPr lang="en-US" dirty="0" err="1"/>
              <a:t>Butalbital</a:t>
            </a:r>
            <a:r>
              <a:rPr lang="en-US" dirty="0"/>
              <a:t> (</a:t>
            </a:r>
            <a:r>
              <a:rPr lang="en-US" dirty="0" err="1"/>
              <a:t>Fioricet</a:t>
            </a:r>
            <a:r>
              <a:rPr lang="en-US" dirty="0"/>
              <a:t>/</a:t>
            </a:r>
            <a:r>
              <a:rPr lang="en-US" dirty="0" err="1"/>
              <a:t>Fiorinal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Alprazolam (Xanax), clonazepam (</a:t>
            </a:r>
            <a:r>
              <a:rPr lang="en-US" dirty="0" err="1"/>
              <a:t>klonopin</a:t>
            </a:r>
            <a:r>
              <a:rPr lang="en-US" dirty="0"/>
              <a:t>), lorazepam (Ativan), diazepam(Valium)</a:t>
            </a:r>
          </a:p>
          <a:p>
            <a:pPr lvl="1"/>
            <a:r>
              <a:rPr lang="en-US" dirty="0"/>
              <a:t>Zolpidem (Ambien), </a:t>
            </a:r>
            <a:r>
              <a:rPr lang="en-US" dirty="0" err="1"/>
              <a:t>Zaleplon</a:t>
            </a:r>
            <a:r>
              <a:rPr lang="en-US" dirty="0"/>
              <a:t> (Sonata), and </a:t>
            </a:r>
            <a:r>
              <a:rPr lang="en-US" dirty="0" err="1"/>
              <a:t>Eszopiclone</a:t>
            </a:r>
            <a:r>
              <a:rPr lang="en-US" dirty="0"/>
              <a:t> (</a:t>
            </a:r>
            <a:r>
              <a:rPr lang="en-US" dirty="0" err="1"/>
              <a:t>Lunesta</a:t>
            </a:r>
            <a:r>
              <a:rPr lang="en-US" dirty="0"/>
              <a:t>)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81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HRM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is not complete list of HRM</a:t>
            </a:r>
          </a:p>
          <a:p>
            <a:pPr lvl="1"/>
            <a:r>
              <a:rPr lang="en-US" dirty="0" smtClean="0"/>
              <a:t>Entire list is very large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does encompass vast majority of HRM prescriptions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Having IT run this list slowed project down</a:t>
            </a:r>
          </a:p>
          <a:p>
            <a:pPr lvl="1"/>
            <a:r>
              <a:rPr lang="en-US" dirty="0" smtClean="0"/>
              <a:t>Larger list would further slow down project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82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	Healthcare team will utilize EHR to recognize patients over the age of 65 that are currently taking over 5</a:t>
            </a:r>
            <a:r>
              <a:rPr lang="en-US" dirty="0" smtClean="0"/>
              <a:t> medications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	Patient profiles will be reviewed to flag potential candidates for pharmacy intervention</a:t>
            </a:r>
          </a:p>
          <a:p>
            <a:pPr marL="0" indent="0">
              <a:buNone/>
            </a:pPr>
            <a:r>
              <a:rPr lang="en-US" dirty="0"/>
              <a:t>	Flagged patients will be contacted by healthcare team to make appointments with pharmacy team</a:t>
            </a:r>
          </a:p>
          <a:p>
            <a:pPr marL="0" indent="0">
              <a:buNone/>
            </a:pPr>
            <a:r>
              <a:rPr lang="en-US" dirty="0"/>
              <a:t>	Pharmacy team will meet with patients to review medications</a:t>
            </a:r>
          </a:p>
          <a:p>
            <a:pPr marL="0" indent="0">
              <a:buNone/>
            </a:pPr>
            <a:r>
              <a:rPr lang="en-US" dirty="0"/>
              <a:t>	Goal of meeting will be to reduce redundant and unnecessary medications and to reduce the number of high risk medications/high anticholinergic burden medications in the patient</a:t>
            </a:r>
          </a:p>
          <a:p>
            <a:pPr marL="0" indent="0">
              <a:buNone/>
            </a:pPr>
            <a:r>
              <a:rPr lang="en-US" dirty="0"/>
              <a:t>	Pharmacist will contact primary care physician with recommendations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</a:t>
            </a:r>
            <a:r>
              <a:rPr lang="en-US" dirty="0"/>
              <a:t>	Physician will consider pharmacist recommendation and discontinue </a:t>
            </a:r>
            <a:r>
              <a:rPr lang="en-US" dirty="0" smtClean="0"/>
              <a:t>medications </a:t>
            </a:r>
            <a:r>
              <a:rPr lang="en-US" dirty="0"/>
              <a:t>as </a:t>
            </a:r>
            <a:r>
              <a:rPr lang="en-US" dirty="0" smtClean="0"/>
              <a:t>necessary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	Pharmacist will follow up with patient to ensure compliance and satisfactory treatment response with </a:t>
            </a:r>
            <a:r>
              <a:rPr lang="en-US" dirty="0" smtClean="0"/>
              <a:t>patient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45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able to identify patients over the age of 65, on 5 or more medications and taking HRM</a:t>
            </a:r>
          </a:p>
          <a:p>
            <a:pPr lvl="1"/>
            <a:r>
              <a:rPr lang="en-US" dirty="0" smtClean="0"/>
              <a:t>109 patients identified as potential candidates for pharmacy intervention</a:t>
            </a:r>
          </a:p>
          <a:p>
            <a:pPr lvl="1"/>
            <a:endParaRPr lang="en-US" dirty="0"/>
          </a:p>
          <a:p>
            <a:r>
              <a:rPr lang="en-US" dirty="0" smtClean="0"/>
              <a:t>Patient’s will be split by insurance and assigned to pharmacist</a:t>
            </a:r>
          </a:p>
          <a:p>
            <a:pPr lvl="2"/>
            <a:r>
              <a:rPr lang="en-US" dirty="0"/>
              <a:t>BCBSRI-Kevin McGreevy, </a:t>
            </a:r>
            <a:r>
              <a:rPr lang="en-US" dirty="0" err="1"/>
              <a:t>PharmD</a:t>
            </a:r>
            <a:r>
              <a:rPr lang="en-US" dirty="0"/>
              <a:t>, CDOE, CVDOE</a:t>
            </a:r>
          </a:p>
          <a:p>
            <a:pPr lvl="2"/>
            <a:r>
              <a:rPr lang="en-US" dirty="0"/>
              <a:t>Non-BCBSRI-Julia Manning, </a:t>
            </a:r>
            <a:r>
              <a:rPr lang="en-US" dirty="0" err="1"/>
              <a:t>RPh</a:t>
            </a:r>
            <a:r>
              <a:rPr lang="en-US" dirty="0"/>
              <a:t>, CDOE, CVDOE, AE-C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15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BCBSRI comments on project were both constructive and realistic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While it did slow down progress due to IT limitations, project will be focused as to make the biggest impact on </a:t>
            </a:r>
            <a:r>
              <a:rPr lang="en-US" dirty="0"/>
              <a:t>quality, patient safety</a:t>
            </a:r>
            <a:r>
              <a:rPr lang="en-US" dirty="0" smtClean="0"/>
              <a:t>, and </a:t>
            </a:r>
            <a:r>
              <a:rPr lang="en-US" dirty="0"/>
              <a:t>cost containment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4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Pharmacist </a:t>
            </a:r>
            <a:r>
              <a:rPr lang="en-US" dirty="0"/>
              <a:t>Initiated Crestor Conversion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2013 ACC/AHA guidelines call for increased use of statin medications </a:t>
            </a:r>
          </a:p>
          <a:p>
            <a:pPr lvl="1"/>
            <a:r>
              <a:rPr lang="en-US" dirty="0" smtClean="0"/>
              <a:t>Cardiovascular risk reduction is driving force behind recommendations</a:t>
            </a:r>
          </a:p>
          <a:p>
            <a:pPr lvl="1"/>
            <a:r>
              <a:rPr lang="en-US" dirty="0" smtClean="0"/>
              <a:t>Statins are grouped into intensity levels (low/moderate/high)</a:t>
            </a:r>
          </a:p>
          <a:p>
            <a:pPr lvl="1"/>
            <a:endParaRPr lang="en-US" dirty="0"/>
          </a:p>
          <a:p>
            <a:r>
              <a:rPr lang="en-US" dirty="0" smtClean="0"/>
              <a:t>Multiple statins available, most are low cost generics</a:t>
            </a:r>
          </a:p>
          <a:p>
            <a:pPr lvl="1"/>
            <a:r>
              <a:rPr lang="en-US" dirty="0" smtClean="0"/>
              <a:t>Crestor is exception (besides little used </a:t>
            </a:r>
            <a:r>
              <a:rPr lang="en-US" dirty="0" err="1" smtClean="0"/>
              <a:t>Livalo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Crestor is typically ~$200 more per month than generic statin</a:t>
            </a:r>
          </a:p>
          <a:p>
            <a:pPr lvl="2"/>
            <a:r>
              <a:rPr lang="en-US" dirty="0" smtClean="0"/>
              <a:t>Annual savings of ~$2400 per patient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43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Moderate Intensity Statins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ACC/AHA guidelines list the following as Moderate Intensity (LDL lowering 30% to &lt;50%)</a:t>
            </a:r>
          </a:p>
          <a:p>
            <a:pPr lvl="2"/>
            <a:r>
              <a:rPr lang="en-US" dirty="0" smtClean="0"/>
              <a:t>Atorvastatin 10-20 mg</a:t>
            </a:r>
          </a:p>
          <a:p>
            <a:pPr lvl="2"/>
            <a:r>
              <a:rPr lang="en-US" dirty="0" err="1" smtClean="0"/>
              <a:t>Fluvastatin</a:t>
            </a:r>
            <a:r>
              <a:rPr lang="en-US" dirty="0" smtClean="0"/>
              <a:t> 40 mg twice a day</a:t>
            </a:r>
          </a:p>
          <a:p>
            <a:pPr lvl="2"/>
            <a:r>
              <a:rPr lang="en-US" dirty="0" err="1" smtClean="0"/>
              <a:t>Fluvastatin</a:t>
            </a:r>
            <a:r>
              <a:rPr lang="en-US" dirty="0" smtClean="0"/>
              <a:t> XL 80 mg</a:t>
            </a:r>
          </a:p>
          <a:p>
            <a:pPr lvl="2"/>
            <a:r>
              <a:rPr lang="en-US" dirty="0" smtClean="0"/>
              <a:t>Lovastatin 40 mg</a:t>
            </a:r>
          </a:p>
          <a:p>
            <a:pPr lvl="2"/>
            <a:r>
              <a:rPr lang="en-US" dirty="0" err="1" smtClean="0"/>
              <a:t>Pitavastatin</a:t>
            </a:r>
            <a:r>
              <a:rPr lang="en-US" dirty="0" smtClean="0"/>
              <a:t> 2-4 mg (</a:t>
            </a:r>
            <a:r>
              <a:rPr lang="en-US" dirty="0" err="1" smtClean="0"/>
              <a:t>Livalo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Pravastatin 40-80 mg</a:t>
            </a:r>
          </a:p>
          <a:p>
            <a:pPr lvl="2"/>
            <a:r>
              <a:rPr lang="en-US" dirty="0" err="1" smtClean="0"/>
              <a:t>Rosuvastatin</a:t>
            </a:r>
            <a:r>
              <a:rPr lang="en-US" dirty="0" smtClean="0"/>
              <a:t> 5-10 mg (Crestor)</a:t>
            </a:r>
          </a:p>
          <a:p>
            <a:pPr lvl="2"/>
            <a:r>
              <a:rPr lang="en-US" dirty="0" smtClean="0"/>
              <a:t>Simvastatin 20-40 mg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Crestor 5 &amp; 10 mg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Moderate intensity---Top dollar</a:t>
            </a:r>
          </a:p>
          <a:p>
            <a:endParaRPr lang="en-US" dirty="0"/>
          </a:p>
          <a:p>
            <a:r>
              <a:rPr lang="en-US" dirty="0" smtClean="0"/>
              <a:t>Multiple cost effective alternatives</a:t>
            </a:r>
          </a:p>
          <a:p>
            <a:pPr lvl="1"/>
            <a:r>
              <a:rPr lang="en-US" dirty="0" smtClean="0"/>
              <a:t>6 other generic options with similar clinical effectiveness</a:t>
            </a:r>
          </a:p>
          <a:p>
            <a:pPr lvl="1"/>
            <a:r>
              <a:rPr lang="en-US" dirty="0" smtClean="0"/>
              <a:t>Highly unlikely that another alternative would not be appropriate for patient 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Crestor 20 &amp; 40 mg is high intensity</a:t>
            </a:r>
          </a:p>
          <a:p>
            <a:pPr lvl="1"/>
            <a:r>
              <a:rPr lang="en-US" dirty="0" smtClean="0"/>
              <a:t>Only alternative is atorvastatin 40-80 mg</a:t>
            </a:r>
          </a:p>
          <a:p>
            <a:pPr lvl="1"/>
            <a:r>
              <a:rPr lang="en-US" dirty="0" smtClean="0"/>
              <a:t>Much less likely that another option would be appropriate for patient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44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Patients on moderate intensity Crestor (5 and 10 mg daily) established</a:t>
            </a:r>
          </a:p>
          <a:p>
            <a:pPr lvl="0"/>
            <a:r>
              <a:rPr lang="en-US" dirty="0"/>
              <a:t>Pharmacist reviews charts of patients to determine good candidates for conversion</a:t>
            </a:r>
          </a:p>
          <a:p>
            <a:pPr lvl="0"/>
            <a:r>
              <a:rPr lang="en-US" dirty="0"/>
              <a:t>Good candidates are contacted by pharmacist, consent to change established from patient</a:t>
            </a:r>
          </a:p>
          <a:p>
            <a:pPr lvl="0"/>
            <a:r>
              <a:rPr lang="en-US" dirty="0"/>
              <a:t>Provider contacted on patients that consented to change and appropriate change made</a:t>
            </a:r>
          </a:p>
          <a:p>
            <a:r>
              <a:rPr lang="en-US" dirty="0"/>
              <a:t>Pharmacist follows up with patient in 8-12 weeks to determine compliance and ensure lipids recheck </a:t>
            </a:r>
          </a:p>
        </p:txBody>
      </p:sp>
    </p:spTree>
    <p:extLst>
      <p:ext uri="{BB962C8B-B14F-4D97-AF65-F5344CB8AC3E}">
        <p14:creationId xmlns:p14="http://schemas.microsoft.com/office/powerpoint/2010/main" val="10589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83 patients with Crestor on medication list recognized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 those only 32 deemed appropriate for pharmacist intervention</a:t>
            </a:r>
          </a:p>
          <a:p>
            <a:pPr lvl="2"/>
            <a:r>
              <a:rPr lang="en-US" dirty="0" smtClean="0"/>
              <a:t>Original report included patients once on Crestor but that were no longer taking medication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Patient’s split by insurance and assigned to Clinical Pharmacist</a:t>
            </a:r>
          </a:p>
          <a:p>
            <a:pPr lvl="2"/>
            <a:r>
              <a:rPr lang="en-US" dirty="0" smtClean="0"/>
              <a:t>BCBSRI-Kevin McGreevy, </a:t>
            </a:r>
            <a:r>
              <a:rPr lang="en-US" dirty="0" err="1" smtClean="0"/>
              <a:t>PharmD</a:t>
            </a:r>
            <a:r>
              <a:rPr lang="en-US" dirty="0" smtClean="0"/>
              <a:t>, CDOE, CVDOE</a:t>
            </a:r>
          </a:p>
          <a:p>
            <a:pPr lvl="2"/>
            <a:r>
              <a:rPr lang="en-US" dirty="0" smtClean="0"/>
              <a:t>Non-BCBSRI-Julia Manning, </a:t>
            </a:r>
            <a:r>
              <a:rPr lang="en-US" dirty="0" err="1" smtClean="0"/>
              <a:t>RPh</a:t>
            </a:r>
            <a:r>
              <a:rPr lang="en-US" dirty="0" smtClean="0"/>
              <a:t>, CDOE, CVDOE, AE-C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54864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665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the 32 targets</a:t>
            </a:r>
          </a:p>
          <a:p>
            <a:pPr lvl="1"/>
            <a:r>
              <a:rPr lang="en-US" dirty="0" smtClean="0"/>
              <a:t>13 patient’s refused recommendations</a:t>
            </a:r>
          </a:p>
          <a:p>
            <a:pPr lvl="2"/>
            <a:r>
              <a:rPr lang="en-US" dirty="0" smtClean="0"/>
              <a:t>Most common reasons include:</a:t>
            </a:r>
          </a:p>
          <a:p>
            <a:pPr lvl="3"/>
            <a:r>
              <a:rPr lang="en-US" dirty="0" smtClean="0"/>
              <a:t>Failed multiple other treatments, did not want to change</a:t>
            </a:r>
          </a:p>
          <a:p>
            <a:pPr lvl="3"/>
            <a:r>
              <a:rPr lang="en-US" dirty="0" smtClean="0"/>
              <a:t>No/little cost savings for patient</a:t>
            </a:r>
          </a:p>
          <a:p>
            <a:pPr lvl="1"/>
            <a:r>
              <a:rPr lang="en-US" dirty="0" smtClean="0"/>
              <a:t>19 patients agreed to change</a:t>
            </a:r>
          </a:p>
          <a:p>
            <a:pPr lvl="1"/>
            <a:r>
              <a:rPr lang="en-US" dirty="0" smtClean="0"/>
              <a:t>Providers agreed with all recommendations to change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19 total patient’s changed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61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 of 32 targets changed</a:t>
            </a:r>
          </a:p>
          <a:p>
            <a:pPr lvl="1"/>
            <a:r>
              <a:rPr lang="en-US" dirty="0" smtClean="0"/>
              <a:t>59% conversion rate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Total annual savings of ~$45,600</a:t>
            </a:r>
          </a:p>
          <a:p>
            <a:pPr lvl="1"/>
            <a:r>
              <a:rPr lang="en-US" dirty="0" smtClean="0"/>
              <a:t>(19 patients) x (~annual savings of $2400)</a:t>
            </a:r>
          </a:p>
          <a:p>
            <a:pPr lvl="1"/>
            <a:endParaRPr lang="en-US" dirty="0"/>
          </a:p>
          <a:p>
            <a:r>
              <a:rPr lang="en-US" dirty="0" smtClean="0"/>
              <a:t>As of now, no patient has been changed back to Crestor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95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opportunity was not as large as originally thought, we were able to show that targeted pharmacist interventions can be effective in reducing medication costs</a:t>
            </a:r>
          </a:p>
          <a:p>
            <a:endParaRPr lang="en-US" dirty="0"/>
          </a:p>
          <a:p>
            <a:r>
              <a:rPr lang="en-US" dirty="0" smtClean="0"/>
              <a:t>Key to success is acceptance from all parties; pharmacist, providers and patients</a:t>
            </a:r>
          </a:p>
          <a:p>
            <a:endParaRPr lang="en-US" dirty="0"/>
          </a:p>
          <a:p>
            <a:r>
              <a:rPr lang="en-US" dirty="0" smtClean="0"/>
              <a:t>Going forward, will continue to monitor prescribing of Crestor and expand into High Intensity 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67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299</TotalTime>
  <Words>913</Words>
  <Application>Microsoft Office PowerPoint</Application>
  <PresentationFormat>On-screen Show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South county medical group-EG</vt:lpstr>
      <vt:lpstr> Pharmacist Initiated Crestor Conversion </vt:lpstr>
      <vt:lpstr>Moderate Intensity Statins</vt:lpstr>
      <vt:lpstr>Crestor 5 &amp; 10 mg</vt:lpstr>
      <vt:lpstr>Analysis and Objectives</vt:lpstr>
      <vt:lpstr>Results</vt:lpstr>
      <vt:lpstr>Results</vt:lpstr>
      <vt:lpstr>Results</vt:lpstr>
      <vt:lpstr>Conclusion</vt:lpstr>
      <vt:lpstr>Elderly patients with polypharmacy</vt:lpstr>
      <vt:lpstr>BCBSRI recommendations </vt:lpstr>
      <vt:lpstr>Number of medications</vt:lpstr>
      <vt:lpstr>High Risk Medications &amp; ACB</vt:lpstr>
      <vt:lpstr>Plan</vt:lpstr>
      <vt:lpstr>HRM list </vt:lpstr>
      <vt:lpstr>Objectives</vt:lpstr>
      <vt:lpstr>Results thus far</vt:lpstr>
      <vt:lpstr>Conclusion</vt:lpstr>
    </vt:vector>
  </TitlesOfParts>
  <Company>South County Hospital HealthCare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county medical group-EG</dc:title>
  <dc:creator>vdiadmin</dc:creator>
  <cp:lastModifiedBy>vdiadmin</cp:lastModifiedBy>
  <cp:revision>20</cp:revision>
  <cp:lastPrinted>2016-02-17T15:17:47Z</cp:lastPrinted>
  <dcterms:created xsi:type="dcterms:W3CDTF">2016-02-12T20:34:51Z</dcterms:created>
  <dcterms:modified xsi:type="dcterms:W3CDTF">2016-02-18T18:52:29Z</dcterms:modified>
</cp:coreProperties>
</file>