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slideLayouts/slideLayout21.xml" ContentType="application/vnd.openxmlformats-officedocument.presentationml.slideLayout+xml"/>
  <Override PartName="/ppt/theme/theme13.xml" ContentType="application/vnd.openxmlformats-officedocument.theme+xml"/>
  <Override PartName="/ppt/slideLayouts/slideLayout2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0.xml" ContentType="application/vnd.openxmlformats-officedocument.theme+xml"/>
  <Override PartName="/ppt/slideLayouts/slideLayout24.xml" ContentType="application/vnd.openxmlformats-officedocument.presentationml.slideLayout+xml"/>
  <Override PartName="/ppt/theme/theme21.xml" ContentType="application/vnd.openxmlformats-officedocument.theme+xml"/>
  <Override PartName="/ppt/slideLayouts/slideLayout2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  <p:sldMasterId id="2147483673" r:id="rId2"/>
    <p:sldMasterId id="2147483675" r:id="rId3"/>
    <p:sldMasterId id="2147483677" r:id="rId4"/>
    <p:sldMasterId id="2147483679" r:id="rId5"/>
    <p:sldMasterId id="2147483681" r:id="rId6"/>
    <p:sldMasterId id="2147483683" r:id="rId7"/>
    <p:sldMasterId id="2147483685" r:id="rId8"/>
    <p:sldMasterId id="2147483687" r:id="rId9"/>
    <p:sldMasterId id="2147483689" r:id="rId10"/>
    <p:sldMasterId id="2147483691" r:id="rId11"/>
    <p:sldMasterId id="2147483693" r:id="rId12"/>
    <p:sldMasterId id="2147483695" r:id="rId13"/>
    <p:sldMasterId id="2147483697" r:id="rId14"/>
    <p:sldMasterId id="2147483699" r:id="rId15"/>
    <p:sldMasterId id="2147483701" r:id="rId16"/>
    <p:sldMasterId id="2147483703" r:id="rId17"/>
    <p:sldMasterId id="2147483705" r:id="rId18"/>
    <p:sldMasterId id="2147483707" r:id="rId19"/>
    <p:sldMasterId id="2147483709" r:id="rId20"/>
    <p:sldMasterId id="2147483711" r:id="rId21"/>
    <p:sldMasterId id="2147483713" r:id="rId22"/>
    <p:sldMasterId id="2147483715" r:id="rId23"/>
    <p:sldMasterId id="2147483717" r:id="rId24"/>
  </p:sldMasterIdLst>
  <p:notesMasterIdLst>
    <p:notesMasterId r:id="rId47"/>
  </p:notesMasterIdLst>
  <p:handoutMasterIdLst>
    <p:handoutMasterId r:id="rId48"/>
  </p:handoutMasterIdLst>
  <p:sldIdLst>
    <p:sldId id="543" r:id="rId25"/>
    <p:sldId id="550" r:id="rId26"/>
    <p:sldId id="551" r:id="rId27"/>
    <p:sldId id="554" r:id="rId28"/>
    <p:sldId id="555" r:id="rId29"/>
    <p:sldId id="534" r:id="rId30"/>
    <p:sldId id="532" r:id="rId31"/>
    <p:sldId id="548" r:id="rId32"/>
    <p:sldId id="558" r:id="rId33"/>
    <p:sldId id="547" r:id="rId34"/>
    <p:sldId id="546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9" r:id="rId44"/>
    <p:sldId id="580" r:id="rId45"/>
    <p:sldId id="581" r:id="rId46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A Buckman" initials="n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E24FC"/>
    <a:srgbClr val="3333CC"/>
    <a:srgbClr val="3366FF"/>
    <a:srgbClr val="3366CC"/>
    <a:srgbClr val="CCCCFF"/>
    <a:srgbClr val="FF0066"/>
    <a:srgbClr val="FF3300"/>
    <a:srgbClr val="CCECFF"/>
    <a:srgbClr val="FF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98" autoAdjust="0"/>
    <p:restoredTop sz="92699" autoAdjust="0"/>
  </p:normalViewPr>
  <p:slideViewPr>
    <p:cSldViewPr snapToGrid="0" snapToObjects="1">
      <p:cViewPr varScale="1">
        <p:scale>
          <a:sx n="78" d="100"/>
          <a:sy n="78" d="100"/>
        </p:scale>
        <p:origin x="-134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39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1714" y="-77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iz:Desktop:3Derm:competitions:MLSC:Clinical%20Trial%20Results:SensitivitySpecific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6957407850702"/>
          <c:y val="3.6227898529841339E-2"/>
          <c:w val="0.87726641606118072"/>
          <c:h val="0.76389949112522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In-Person Dermatologist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Sheet1!$B$35:$B$36</c:f>
                <c:numCache>
                  <c:formatCode>General</c:formatCode>
                  <c:ptCount val="2"/>
                  <c:pt idx="0">
                    <c:v>3.8780023510000011E-2</c:v>
                  </c:pt>
                  <c:pt idx="1">
                    <c:v>5.482976025000004E-2</c:v>
                  </c:pt>
                </c:numCache>
              </c:numRef>
            </c:plus>
            <c:minus>
              <c:numRef>
                <c:f>Sheet1!$B$35:$B$36</c:f>
                <c:numCache>
                  <c:formatCode>General</c:formatCode>
                  <c:ptCount val="2"/>
                  <c:pt idx="0">
                    <c:v>3.8780023510000011E-2</c:v>
                  </c:pt>
                  <c:pt idx="1">
                    <c:v>5.482976025000004E-2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Sheet1!$A$32:$A$33</c:f>
              <c:strCache>
                <c:ptCount val="2"/>
                <c:pt idx="0">
                  <c:v>Sensitivity</c:v>
                </c:pt>
                <c:pt idx="1">
                  <c:v>Specificity</c:v>
                </c:pt>
              </c:strCache>
            </c:strRef>
          </c:cat>
          <c:val>
            <c:numRef>
              <c:f>Sheet1!$B$32:$B$33</c:f>
              <c:numCache>
                <c:formatCode>General</c:formatCode>
                <c:ptCount val="2"/>
                <c:pt idx="0">
                  <c:v>0.96511627909999997</c:v>
                </c:pt>
                <c:pt idx="1">
                  <c:v>0.70833333330000003</c:v>
                </c:pt>
              </c:numCache>
            </c:numRef>
          </c:val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Remote Teledermatologist</c:v>
                </c:pt>
              </c:strCache>
            </c:strRef>
          </c:tx>
          <c:spPr>
            <a:solidFill>
              <a:srgbClr val="333399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Sheet1!$C$35:$C$36</c:f>
                <c:numCache>
                  <c:formatCode>General</c:formatCode>
                  <c:ptCount val="2"/>
                  <c:pt idx="0">
                    <c:v>3.8780023510000011E-2</c:v>
                  </c:pt>
                  <c:pt idx="1">
                    <c:v>5.7331582390000024E-2</c:v>
                  </c:pt>
                </c:numCache>
              </c:numRef>
            </c:plus>
            <c:minus>
              <c:numRef>
                <c:f>Sheet1!$C$35:$C$36</c:f>
                <c:numCache>
                  <c:formatCode>General</c:formatCode>
                  <c:ptCount val="2"/>
                  <c:pt idx="0">
                    <c:v>3.8780023510000011E-2</c:v>
                  </c:pt>
                  <c:pt idx="1">
                    <c:v>5.7331582390000024E-2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Sheet1!$A$32:$A$33</c:f>
              <c:strCache>
                <c:ptCount val="2"/>
                <c:pt idx="0">
                  <c:v>Sensitivity</c:v>
                </c:pt>
                <c:pt idx="1">
                  <c:v>Specificity</c:v>
                </c:pt>
              </c:strCache>
            </c:strRef>
          </c:cat>
          <c:val>
            <c:numRef>
              <c:f>Sheet1!$C$32:$C$33</c:f>
              <c:numCache>
                <c:formatCode>General</c:formatCode>
                <c:ptCount val="2"/>
                <c:pt idx="0">
                  <c:v>0.96511627909999997</c:v>
                </c:pt>
                <c:pt idx="1">
                  <c:v>0.6553030303000007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436160"/>
        <c:axId val="111437696"/>
      </c:barChart>
      <c:catAx>
        <c:axId val="111436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11437696"/>
        <c:crosses val="autoZero"/>
        <c:auto val="1"/>
        <c:lblAlgn val="ctr"/>
        <c:lblOffset val="100"/>
        <c:noMultiLvlLbl val="0"/>
      </c:catAx>
      <c:valAx>
        <c:axId val="111437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3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632580438538068E-2"/>
          <c:y val="0.901551437969346"/>
          <c:w val="0.84802683764775943"/>
          <c:h val="6.9724148643407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28AE6-F94F-441D-93B9-8FD24AB39301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6EEA498-D1AE-4D21-A88B-06C0997B2E3F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1300" b="1" dirty="0" smtClean="0">
              <a:solidFill>
                <a:srgbClr val="FFFF00"/>
              </a:solidFill>
            </a:rPr>
            <a:t>Population Health </a:t>
          </a:r>
          <a:endParaRPr lang="en-US" sz="1300" b="1" dirty="0">
            <a:solidFill>
              <a:srgbClr val="FFFF00"/>
            </a:solidFill>
          </a:endParaRPr>
        </a:p>
      </dgm:t>
    </dgm:pt>
    <dgm:pt modelId="{5234B2C0-46A5-4715-A3F3-77777A87CB8A}" type="parTrans" cxnId="{AB345968-6822-4222-A869-6648C75EF0B2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B66BAD9D-1994-4E8F-9629-D66313237096}" type="sibTrans" cxnId="{AB345968-6822-4222-A869-6648C75EF0B2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8C8C7290-9D04-4F08-BACC-242A7E180A9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050" b="1" dirty="0" smtClean="0">
              <a:solidFill>
                <a:srgbClr val="FFFF00"/>
              </a:solidFill>
            </a:rPr>
            <a:t>BCBS AQC</a:t>
          </a:r>
        </a:p>
        <a:p>
          <a:r>
            <a:rPr lang="en-US" sz="1050" b="1" dirty="0" smtClean="0">
              <a:solidFill>
                <a:srgbClr val="FFFF00"/>
              </a:solidFill>
            </a:rPr>
            <a:t>Fallon</a:t>
          </a:r>
        </a:p>
        <a:p>
          <a:r>
            <a:rPr lang="en-US" sz="1050" b="1" dirty="0" smtClean="0">
              <a:solidFill>
                <a:srgbClr val="FFFF00"/>
              </a:solidFill>
            </a:rPr>
            <a:t>Tufts </a:t>
          </a:r>
        </a:p>
        <a:p>
          <a:r>
            <a:rPr lang="en-US" sz="1050" b="1" dirty="0" smtClean="0">
              <a:solidFill>
                <a:srgbClr val="FFFF00"/>
              </a:solidFill>
            </a:rPr>
            <a:t>Harvard Pilgrim</a:t>
          </a:r>
        </a:p>
        <a:p>
          <a:r>
            <a:rPr lang="en-US" sz="1050" b="1" dirty="0" smtClean="0">
              <a:solidFill>
                <a:srgbClr val="FFFF00"/>
              </a:solidFill>
            </a:rPr>
            <a:t>Bundles </a:t>
          </a:r>
        </a:p>
      </dgm:t>
    </dgm:pt>
    <dgm:pt modelId="{2A119200-2EC0-4B41-928D-ED8BDF958063}" type="parTrans" cxnId="{CAF10C09-8DF3-4B3F-A389-05697237209A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A9E3383F-1815-42B8-AF59-D2BAC20BF561}" type="sibTrans" cxnId="{CAF10C09-8DF3-4B3F-A389-05697237209A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E6EBB622-2F49-41DD-8EF9-230FC19E93F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b="1" dirty="0" smtClean="0">
              <a:solidFill>
                <a:srgbClr val="FFFF00"/>
              </a:solidFill>
            </a:rPr>
            <a:t>Payer Strategy</a:t>
          </a:r>
          <a:endParaRPr lang="en-US" sz="1100" b="1" dirty="0">
            <a:solidFill>
              <a:srgbClr val="FFFF00"/>
            </a:solidFill>
          </a:endParaRPr>
        </a:p>
      </dgm:t>
    </dgm:pt>
    <dgm:pt modelId="{DB018434-E7A7-4496-BCAA-CAB4A37F573D}" type="parTrans" cxnId="{268847C5-6DB8-4E6D-8D9F-8B3B26BCD2D7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2EF90515-9277-455C-90D8-0E83BD5A3EBF}" type="sibTrans" cxnId="{268847C5-6DB8-4E6D-8D9F-8B3B26BCD2D7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930EB0A5-BFBA-4528-AFD9-E7DF777D3CC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050" b="1" dirty="0" smtClean="0">
              <a:solidFill>
                <a:srgbClr val="FFFF00"/>
              </a:solidFill>
            </a:rPr>
            <a:t>Care Management </a:t>
          </a:r>
          <a:endParaRPr lang="en-US" sz="1050" b="1" dirty="0">
            <a:solidFill>
              <a:srgbClr val="FFFF00"/>
            </a:solidFill>
          </a:endParaRPr>
        </a:p>
      </dgm:t>
    </dgm:pt>
    <dgm:pt modelId="{9BAFF8D3-317D-4443-9E7E-9F52FAD84644}" type="parTrans" cxnId="{80F96D0F-9A9D-4D2F-8F5D-353E2A2FC009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C7596149-81CA-4198-9103-0F2E3E254328}" type="sibTrans" cxnId="{80F96D0F-9A9D-4D2F-8F5D-353E2A2FC009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08B6C095-14B8-4CCA-B56C-C5D9BFF1AF13}">
      <dgm:prSet custT="1"/>
      <dgm:spPr>
        <a:solidFill>
          <a:srgbClr val="7030A0"/>
        </a:solidFill>
      </dgm:spPr>
      <dgm:t>
        <a:bodyPr/>
        <a:lstStyle/>
        <a:p>
          <a:r>
            <a:rPr lang="en-US" sz="1100" b="1" dirty="0" smtClean="0">
              <a:solidFill>
                <a:srgbClr val="FFFF00"/>
              </a:solidFill>
            </a:rPr>
            <a:t>Data Analytics &amp; Reporting </a:t>
          </a:r>
          <a:endParaRPr lang="en-US" sz="1100" b="1" dirty="0">
            <a:solidFill>
              <a:srgbClr val="FFFF00"/>
            </a:solidFill>
          </a:endParaRPr>
        </a:p>
      </dgm:t>
    </dgm:pt>
    <dgm:pt modelId="{645459FA-27BC-40F2-9DE6-82FCA910EE2B}" type="parTrans" cxnId="{E0B1BEF0-BD00-4223-8DA4-87E5BBFA947A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D20720AB-34C8-432D-96D9-6BA1DD6688A2}" type="sibTrans" cxnId="{E0B1BEF0-BD00-4223-8DA4-87E5BBFA947A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673060D7-A9D6-4575-87C3-95AB586F8412}">
      <dgm:prSet custT="1"/>
      <dgm:spPr>
        <a:solidFill>
          <a:srgbClr val="002060"/>
        </a:solidFill>
      </dgm:spPr>
      <dgm:t>
        <a:bodyPr/>
        <a:lstStyle/>
        <a:p>
          <a:r>
            <a:rPr lang="en-US" sz="1100" b="1" dirty="0" smtClean="0">
              <a:solidFill>
                <a:srgbClr val="FFFF00"/>
              </a:solidFill>
            </a:rPr>
            <a:t>ACO’s</a:t>
          </a:r>
        </a:p>
        <a:p>
          <a:r>
            <a:rPr lang="en-US" sz="1100" b="1" dirty="0" smtClean="0">
              <a:solidFill>
                <a:srgbClr val="FFFF00"/>
              </a:solidFill>
            </a:rPr>
            <a:t>New ACO Risk Model </a:t>
          </a:r>
        </a:p>
      </dgm:t>
    </dgm:pt>
    <dgm:pt modelId="{56C9AD8D-273D-41BC-9049-A3076AA040C3}" type="parTrans" cxnId="{BEB70161-1C98-49AF-9F7A-111959028CB7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B66E4200-2AF6-4A2E-B07D-3529D314864E}" type="sibTrans" cxnId="{BEB70161-1C98-49AF-9F7A-111959028CB7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97392058-3372-42B6-BB70-4632B43E5360}">
      <dgm:prSet custT="1"/>
      <dgm:spPr>
        <a:solidFill>
          <a:srgbClr val="002060"/>
        </a:solidFill>
      </dgm:spPr>
      <dgm:t>
        <a:bodyPr/>
        <a:lstStyle/>
        <a:p>
          <a:r>
            <a:rPr lang="en-US" sz="1100" b="1" u="none" dirty="0" smtClean="0">
              <a:solidFill>
                <a:srgbClr val="FFFF00"/>
              </a:solidFill>
            </a:rPr>
            <a:t>Direct To Employer </a:t>
          </a:r>
          <a:endParaRPr lang="en-US" sz="1100" b="1" u="none" dirty="0">
            <a:solidFill>
              <a:srgbClr val="FFFF00"/>
            </a:solidFill>
          </a:endParaRPr>
        </a:p>
      </dgm:t>
    </dgm:pt>
    <dgm:pt modelId="{690E67F5-066D-4683-8979-245E9A899747}" type="parTrans" cxnId="{39C6AE4E-8337-4F35-9420-B61540B42B1B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37D42F85-C972-47F5-9812-D9C0B8CC54C4}" type="sibTrans" cxnId="{39C6AE4E-8337-4F35-9420-B61540B42B1B}">
      <dgm:prSet/>
      <dgm:spPr/>
      <dgm:t>
        <a:bodyPr/>
        <a:lstStyle/>
        <a:p>
          <a:endParaRPr lang="en-US" sz="1800" b="1">
            <a:solidFill>
              <a:srgbClr val="FFFF00"/>
            </a:solidFill>
          </a:endParaRPr>
        </a:p>
      </dgm:t>
    </dgm:pt>
    <dgm:pt modelId="{AB454557-1879-4124-8258-B875A503DABA}">
      <dgm:prSet custT="1"/>
      <dgm:spPr>
        <a:solidFill>
          <a:srgbClr val="7030A0"/>
        </a:solidFill>
      </dgm:spPr>
      <dgm:t>
        <a:bodyPr/>
        <a:lstStyle/>
        <a:p>
          <a:r>
            <a:rPr lang="en-US" sz="1050" b="1" dirty="0" smtClean="0">
              <a:solidFill>
                <a:srgbClr val="FFFF00"/>
              </a:solidFill>
            </a:rPr>
            <a:t>Clinical Engagement </a:t>
          </a:r>
          <a:endParaRPr lang="en-US" sz="1050" b="1" dirty="0">
            <a:solidFill>
              <a:srgbClr val="FFFF00"/>
            </a:solidFill>
          </a:endParaRPr>
        </a:p>
      </dgm:t>
    </dgm:pt>
    <dgm:pt modelId="{9BAFB9A6-05F3-4A32-82EC-663A9248E52D}" type="parTrans" cxnId="{262281B0-97A2-4DDB-B139-80E99CAAA822}">
      <dgm:prSet/>
      <dgm:spPr/>
      <dgm:t>
        <a:bodyPr/>
        <a:lstStyle/>
        <a:p>
          <a:endParaRPr lang="en-US"/>
        </a:p>
      </dgm:t>
    </dgm:pt>
    <dgm:pt modelId="{942236CD-9FD9-45E7-A54E-9CA0705CCB8C}" type="sibTrans" cxnId="{262281B0-97A2-4DDB-B139-80E99CAAA822}">
      <dgm:prSet/>
      <dgm:spPr/>
      <dgm:t>
        <a:bodyPr/>
        <a:lstStyle/>
        <a:p>
          <a:endParaRPr lang="en-US"/>
        </a:p>
      </dgm:t>
    </dgm:pt>
    <dgm:pt modelId="{928FD66F-29C5-4BDD-85C7-1902015B94E4}">
      <dgm:prSet custT="1"/>
      <dgm:spPr>
        <a:solidFill>
          <a:srgbClr val="7030A0"/>
        </a:solidFill>
      </dgm:spPr>
      <dgm:t>
        <a:bodyPr/>
        <a:lstStyle/>
        <a:p>
          <a:r>
            <a:rPr lang="en-US" sz="1100" dirty="0" smtClean="0">
              <a:solidFill>
                <a:srgbClr val="FFFF00"/>
              </a:solidFill>
            </a:rPr>
            <a:t>Patient</a:t>
          </a:r>
          <a:r>
            <a:rPr lang="en-US" sz="1100" dirty="0" smtClean="0"/>
            <a:t> </a:t>
          </a:r>
          <a:r>
            <a:rPr lang="en-US" sz="1100" dirty="0" smtClean="0">
              <a:solidFill>
                <a:srgbClr val="FFFF00"/>
              </a:solidFill>
            </a:rPr>
            <a:t>Engagement</a:t>
          </a:r>
          <a:r>
            <a:rPr lang="en-US" sz="1100" dirty="0" smtClean="0"/>
            <a:t> </a:t>
          </a:r>
          <a:endParaRPr lang="en-US" sz="1100" dirty="0"/>
        </a:p>
      </dgm:t>
    </dgm:pt>
    <dgm:pt modelId="{A558C9B5-D77C-4CBD-8979-8CDF747AD7AD}" type="parTrans" cxnId="{93B5AC2D-B52B-43D6-9C97-5031860F5A27}">
      <dgm:prSet/>
      <dgm:spPr/>
      <dgm:t>
        <a:bodyPr/>
        <a:lstStyle/>
        <a:p>
          <a:endParaRPr lang="en-US"/>
        </a:p>
      </dgm:t>
    </dgm:pt>
    <dgm:pt modelId="{70677C9F-28C3-4F64-88CF-0E94D9AFF88F}" type="sibTrans" cxnId="{93B5AC2D-B52B-43D6-9C97-5031860F5A27}">
      <dgm:prSet/>
      <dgm:spPr/>
      <dgm:t>
        <a:bodyPr/>
        <a:lstStyle/>
        <a:p>
          <a:endParaRPr lang="en-US"/>
        </a:p>
      </dgm:t>
    </dgm:pt>
    <dgm:pt modelId="{E1A07559-46CC-4E9F-A240-F675BE3C6F6D}">
      <dgm:prSet custT="1"/>
      <dgm:spPr>
        <a:solidFill>
          <a:srgbClr val="7030A0"/>
        </a:solidFill>
      </dgm:spPr>
      <dgm:t>
        <a:bodyPr/>
        <a:lstStyle/>
        <a:p>
          <a:r>
            <a:rPr lang="en-US" sz="1100" dirty="0" smtClean="0">
              <a:solidFill>
                <a:srgbClr val="FFFF00"/>
              </a:solidFill>
            </a:rPr>
            <a:t>Provider Networking </a:t>
          </a:r>
          <a:endParaRPr lang="en-US" sz="1100" dirty="0">
            <a:solidFill>
              <a:srgbClr val="FFFF00"/>
            </a:solidFill>
          </a:endParaRPr>
        </a:p>
      </dgm:t>
    </dgm:pt>
    <dgm:pt modelId="{418264FA-1FEA-4C16-ABAB-0C06C18CB5A6}" type="parTrans" cxnId="{8F20F679-DCC6-4A93-93E8-3E7308B4B4FF}">
      <dgm:prSet/>
      <dgm:spPr/>
      <dgm:t>
        <a:bodyPr/>
        <a:lstStyle/>
        <a:p>
          <a:endParaRPr lang="en-US"/>
        </a:p>
      </dgm:t>
    </dgm:pt>
    <dgm:pt modelId="{F4FA52FB-CF37-4621-8CA1-7BF943868D6A}" type="sibTrans" cxnId="{8F20F679-DCC6-4A93-93E8-3E7308B4B4FF}">
      <dgm:prSet/>
      <dgm:spPr/>
      <dgm:t>
        <a:bodyPr/>
        <a:lstStyle/>
        <a:p>
          <a:endParaRPr lang="en-US"/>
        </a:p>
      </dgm:t>
    </dgm:pt>
    <dgm:pt modelId="{0AF0F4F7-DE46-4D25-84AF-CB8DC12B7AEF}">
      <dgm:prSet custT="1"/>
      <dgm:spPr>
        <a:solidFill>
          <a:srgbClr val="002060"/>
        </a:solidFill>
      </dgm:spPr>
      <dgm:t>
        <a:bodyPr/>
        <a:lstStyle/>
        <a:p>
          <a:r>
            <a:rPr lang="en-US" sz="1100" b="1" dirty="0" smtClean="0">
              <a:solidFill>
                <a:srgbClr val="FFFF00"/>
              </a:solidFill>
            </a:rPr>
            <a:t>PCPR </a:t>
          </a:r>
          <a:endParaRPr lang="en-US" sz="1100" b="1" dirty="0">
            <a:solidFill>
              <a:srgbClr val="FFFF00"/>
            </a:solidFill>
          </a:endParaRPr>
        </a:p>
      </dgm:t>
    </dgm:pt>
    <dgm:pt modelId="{CFDEA42D-19D9-4C2B-B7D1-14801C457D9B}" type="parTrans" cxnId="{C874A83C-8292-47A2-B9E3-8161E31CF2CA}">
      <dgm:prSet/>
      <dgm:spPr/>
      <dgm:t>
        <a:bodyPr/>
        <a:lstStyle/>
        <a:p>
          <a:endParaRPr lang="en-US"/>
        </a:p>
      </dgm:t>
    </dgm:pt>
    <dgm:pt modelId="{C1C20496-60B8-4DBA-9A08-4A6092EBFE84}" type="sibTrans" cxnId="{C874A83C-8292-47A2-B9E3-8161E31CF2CA}">
      <dgm:prSet/>
      <dgm:spPr/>
      <dgm:t>
        <a:bodyPr/>
        <a:lstStyle/>
        <a:p>
          <a:endParaRPr lang="en-US"/>
        </a:p>
      </dgm:t>
    </dgm:pt>
    <dgm:pt modelId="{66CB49B2-913E-44E1-9CDB-E132EEE2DFD7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 smtClean="0">
              <a:solidFill>
                <a:srgbClr val="FFFF00"/>
              </a:solidFill>
            </a:rPr>
            <a:t>Quality Initiatives </a:t>
          </a:r>
          <a:endParaRPr lang="en-US" sz="1100" dirty="0">
            <a:solidFill>
              <a:srgbClr val="FFFF00"/>
            </a:solidFill>
          </a:endParaRPr>
        </a:p>
      </dgm:t>
    </dgm:pt>
    <dgm:pt modelId="{366CC924-868B-408D-9881-DC38AB3BBD67}" type="parTrans" cxnId="{867FB689-5CE0-4EA6-B3C9-43E9585DF708}">
      <dgm:prSet/>
      <dgm:spPr/>
      <dgm:t>
        <a:bodyPr/>
        <a:lstStyle/>
        <a:p>
          <a:endParaRPr lang="en-US"/>
        </a:p>
      </dgm:t>
    </dgm:pt>
    <dgm:pt modelId="{DBCBDCB2-9DDF-4033-9C03-83B36AF92856}" type="sibTrans" cxnId="{867FB689-5CE0-4EA6-B3C9-43E9585DF708}">
      <dgm:prSet/>
      <dgm:spPr/>
      <dgm:t>
        <a:bodyPr/>
        <a:lstStyle/>
        <a:p>
          <a:endParaRPr lang="en-US"/>
        </a:p>
      </dgm:t>
    </dgm:pt>
    <dgm:pt modelId="{5090BCB4-4B60-4988-9F13-31DFFA9C4EA2}">
      <dgm:prSet custT="1"/>
      <dgm:spPr>
        <a:solidFill>
          <a:srgbClr val="002060"/>
        </a:solidFill>
      </dgm:spPr>
      <dgm:t>
        <a:bodyPr/>
        <a:lstStyle/>
        <a:p>
          <a:r>
            <a:rPr lang="en-US" sz="1100" dirty="0" smtClean="0">
              <a:solidFill>
                <a:srgbClr val="FFFF00"/>
              </a:solidFill>
            </a:rPr>
            <a:t>PCMH</a:t>
          </a:r>
          <a:endParaRPr lang="en-US" sz="1100" dirty="0">
            <a:solidFill>
              <a:srgbClr val="FFFF00"/>
            </a:solidFill>
          </a:endParaRPr>
        </a:p>
      </dgm:t>
    </dgm:pt>
    <dgm:pt modelId="{B3F294FF-8BF2-47BD-846F-4278DED746F4}" type="parTrans" cxnId="{1C3E84EC-465E-4377-8CCF-5AAC676382B4}">
      <dgm:prSet/>
      <dgm:spPr/>
      <dgm:t>
        <a:bodyPr/>
        <a:lstStyle/>
        <a:p>
          <a:endParaRPr lang="en-US"/>
        </a:p>
      </dgm:t>
    </dgm:pt>
    <dgm:pt modelId="{216D83A6-A876-493E-A292-D13060CA029F}" type="sibTrans" cxnId="{1C3E84EC-465E-4377-8CCF-5AAC676382B4}">
      <dgm:prSet/>
      <dgm:spPr/>
      <dgm:t>
        <a:bodyPr/>
        <a:lstStyle/>
        <a:p>
          <a:endParaRPr lang="en-US"/>
        </a:p>
      </dgm:t>
    </dgm:pt>
    <dgm:pt modelId="{BD5AEB0A-6199-44BF-AB16-2F9E1B6E0A72}" type="pres">
      <dgm:prSet presAssocID="{94328AE6-F94F-441D-93B9-8FD24AB3930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3DC28B-D31D-4C4F-BAD2-424D806656DA}" type="pres">
      <dgm:prSet presAssocID="{A6EEA498-D1AE-4D21-A88B-06C0997B2E3F}" presName="centerShape" presStyleLbl="node0" presStyleIdx="0" presStyleCnt="1"/>
      <dgm:spPr/>
      <dgm:t>
        <a:bodyPr/>
        <a:lstStyle/>
        <a:p>
          <a:endParaRPr lang="en-US"/>
        </a:p>
      </dgm:t>
    </dgm:pt>
    <dgm:pt modelId="{24539E92-1072-4B9C-8740-DFBF078DB350}" type="pres">
      <dgm:prSet presAssocID="{CFDEA42D-19D9-4C2B-B7D1-14801C457D9B}" presName="parTrans" presStyleLbl="bgSibTrans2D1" presStyleIdx="0" presStyleCnt="12"/>
      <dgm:spPr/>
      <dgm:t>
        <a:bodyPr/>
        <a:lstStyle/>
        <a:p>
          <a:endParaRPr lang="en-US"/>
        </a:p>
      </dgm:t>
    </dgm:pt>
    <dgm:pt modelId="{7632C5A8-F1B4-4A64-B255-932DB8174549}" type="pres">
      <dgm:prSet presAssocID="{0AF0F4F7-DE46-4D25-84AF-CB8DC12B7AEF}" presName="node" presStyleLbl="node1" presStyleIdx="0" presStyleCnt="12" custScaleY="114886" custRadScaleRad="98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4CF00-03BA-47F8-8838-2EBD17088444}" type="pres">
      <dgm:prSet presAssocID="{B3F294FF-8BF2-47BD-846F-4278DED746F4}" presName="parTrans" presStyleLbl="bgSibTrans2D1" presStyleIdx="1" presStyleCnt="12"/>
      <dgm:spPr/>
      <dgm:t>
        <a:bodyPr/>
        <a:lstStyle/>
        <a:p>
          <a:endParaRPr lang="en-US"/>
        </a:p>
      </dgm:t>
    </dgm:pt>
    <dgm:pt modelId="{B123E129-2487-4F9B-B82D-1DE913878C5F}" type="pres">
      <dgm:prSet presAssocID="{5090BCB4-4B60-4988-9F13-31DFFA9C4EA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B1076-142B-4BF2-9C88-E4B438F506A3}" type="pres">
      <dgm:prSet presAssocID="{366CC924-868B-408D-9881-DC38AB3BBD67}" presName="parTrans" presStyleLbl="bgSibTrans2D1" presStyleIdx="2" presStyleCnt="12"/>
      <dgm:spPr/>
      <dgm:t>
        <a:bodyPr/>
        <a:lstStyle/>
        <a:p>
          <a:endParaRPr lang="en-US"/>
        </a:p>
      </dgm:t>
    </dgm:pt>
    <dgm:pt modelId="{F61185EA-B5B3-45C7-9411-BE540B0AA909}" type="pres">
      <dgm:prSet presAssocID="{66CB49B2-913E-44E1-9CDB-E132EEE2DFD7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482DC-79C8-40AE-9011-09CC2CBE2355}" type="pres">
      <dgm:prSet presAssocID="{56C9AD8D-273D-41BC-9049-A3076AA040C3}" presName="parTrans" presStyleLbl="bgSibTrans2D1" presStyleIdx="3" presStyleCnt="12"/>
      <dgm:spPr/>
      <dgm:t>
        <a:bodyPr/>
        <a:lstStyle/>
        <a:p>
          <a:endParaRPr lang="en-US"/>
        </a:p>
      </dgm:t>
    </dgm:pt>
    <dgm:pt modelId="{D3A7D9DD-D07F-477C-B0AF-6053B043AAAB}" type="pres">
      <dgm:prSet presAssocID="{673060D7-A9D6-4575-87C3-95AB586F841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1C864-E776-48B0-A367-B1934CADA2C5}" type="pres">
      <dgm:prSet presAssocID="{690E67F5-066D-4683-8979-245E9A899747}" presName="parTrans" presStyleLbl="bgSibTrans2D1" presStyleIdx="4" presStyleCnt="12"/>
      <dgm:spPr/>
      <dgm:t>
        <a:bodyPr/>
        <a:lstStyle/>
        <a:p>
          <a:endParaRPr lang="en-US"/>
        </a:p>
      </dgm:t>
    </dgm:pt>
    <dgm:pt modelId="{497E4BB1-9EE3-4B07-ABF1-D9C23D0C59A0}" type="pres">
      <dgm:prSet presAssocID="{97392058-3372-42B6-BB70-4632B43E536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1D623-8CE8-400B-8384-AA1BA866AE0B}" type="pres">
      <dgm:prSet presAssocID="{2A119200-2EC0-4B41-928D-ED8BDF958063}" presName="parTrans" presStyleLbl="bgSibTrans2D1" presStyleIdx="5" presStyleCnt="12"/>
      <dgm:spPr/>
      <dgm:t>
        <a:bodyPr/>
        <a:lstStyle/>
        <a:p>
          <a:endParaRPr lang="en-US"/>
        </a:p>
      </dgm:t>
    </dgm:pt>
    <dgm:pt modelId="{0DBB9E64-5A6F-468F-A53C-F2A541A3D551}" type="pres">
      <dgm:prSet presAssocID="{8C8C7290-9D04-4F08-BACC-242A7E180A9E}" presName="node" presStyleLbl="node1" presStyleIdx="5" presStyleCnt="12" custScaleX="112408" custScaleY="141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53FCE-3534-4A25-A9A6-8A8BAA7F4B99}" type="pres">
      <dgm:prSet presAssocID="{DB018434-E7A7-4496-BCAA-CAB4A37F573D}" presName="parTrans" presStyleLbl="bgSibTrans2D1" presStyleIdx="6" presStyleCnt="12"/>
      <dgm:spPr/>
      <dgm:t>
        <a:bodyPr/>
        <a:lstStyle/>
        <a:p>
          <a:endParaRPr lang="en-US"/>
        </a:p>
      </dgm:t>
    </dgm:pt>
    <dgm:pt modelId="{DEC6C321-3027-4101-BE54-4DB00BC72CB6}" type="pres">
      <dgm:prSet presAssocID="{E6EBB622-2F49-41DD-8EF9-230FC19E93F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269B2-2351-4E9C-AD05-684161D4A785}" type="pres">
      <dgm:prSet presAssocID="{645459FA-27BC-40F2-9DE6-82FCA910EE2B}" presName="parTrans" presStyleLbl="bgSibTrans2D1" presStyleIdx="7" presStyleCnt="12"/>
      <dgm:spPr/>
      <dgm:t>
        <a:bodyPr/>
        <a:lstStyle/>
        <a:p>
          <a:endParaRPr lang="en-US"/>
        </a:p>
      </dgm:t>
    </dgm:pt>
    <dgm:pt modelId="{FAF9F166-1E3C-4B26-8CBA-BCC1F11E3FFD}" type="pres">
      <dgm:prSet presAssocID="{08B6C095-14B8-4CCA-B56C-C5D9BFF1AF1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2A785-1C4A-4D9A-BE59-8DE1FCA64779}" type="pres">
      <dgm:prSet presAssocID="{9BAFF8D3-317D-4443-9E7E-9F52FAD84644}" presName="parTrans" presStyleLbl="bgSibTrans2D1" presStyleIdx="8" presStyleCnt="12"/>
      <dgm:spPr/>
      <dgm:t>
        <a:bodyPr/>
        <a:lstStyle/>
        <a:p>
          <a:endParaRPr lang="en-US"/>
        </a:p>
      </dgm:t>
    </dgm:pt>
    <dgm:pt modelId="{BAEE9C42-413D-4416-BDB6-0CC493EC3273}" type="pres">
      <dgm:prSet presAssocID="{930EB0A5-BFBA-4528-AFD9-E7DF777D3CC8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F4049-DA32-429E-A249-C842081F07C5}" type="pres">
      <dgm:prSet presAssocID="{9BAFB9A6-05F3-4A32-82EC-663A9248E52D}" presName="parTrans" presStyleLbl="bgSibTrans2D1" presStyleIdx="9" presStyleCnt="12"/>
      <dgm:spPr/>
      <dgm:t>
        <a:bodyPr/>
        <a:lstStyle/>
        <a:p>
          <a:endParaRPr lang="en-US"/>
        </a:p>
      </dgm:t>
    </dgm:pt>
    <dgm:pt modelId="{E6C1DDAD-2421-49E7-B8CD-F4CE95897A3D}" type="pres">
      <dgm:prSet presAssocID="{AB454557-1879-4124-8258-B875A503DABA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41641-814D-4EF5-A98D-04B59B35BDBB}" type="pres">
      <dgm:prSet presAssocID="{A558C9B5-D77C-4CBD-8979-8CDF747AD7AD}" presName="parTrans" presStyleLbl="bgSibTrans2D1" presStyleIdx="10" presStyleCnt="12"/>
      <dgm:spPr/>
      <dgm:t>
        <a:bodyPr/>
        <a:lstStyle/>
        <a:p>
          <a:endParaRPr lang="en-US"/>
        </a:p>
      </dgm:t>
    </dgm:pt>
    <dgm:pt modelId="{32A39385-1EB4-49EB-9C43-A0AD5C373F57}" type="pres">
      <dgm:prSet presAssocID="{928FD66F-29C5-4BDD-85C7-1902015B94E4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8E73E-F8C5-4598-A716-D34288D4C09C}" type="pres">
      <dgm:prSet presAssocID="{418264FA-1FEA-4C16-ABAB-0C06C18CB5A6}" presName="parTrans" presStyleLbl="bgSibTrans2D1" presStyleIdx="11" presStyleCnt="12"/>
      <dgm:spPr/>
      <dgm:t>
        <a:bodyPr/>
        <a:lstStyle/>
        <a:p>
          <a:endParaRPr lang="en-US"/>
        </a:p>
      </dgm:t>
    </dgm:pt>
    <dgm:pt modelId="{EEBDF518-15F2-4A15-ADC6-8C88C40EF483}" type="pres">
      <dgm:prSet presAssocID="{E1A07559-46CC-4E9F-A240-F675BE3C6F6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D17DD-B5F3-4B0C-95A2-41419299669E}" type="presOf" srcId="{AB454557-1879-4124-8258-B875A503DABA}" destId="{E6C1DDAD-2421-49E7-B8CD-F4CE95897A3D}" srcOrd="0" destOrd="0" presId="urn:microsoft.com/office/officeart/2005/8/layout/radial4"/>
    <dgm:cxn modelId="{E9B53CC2-A619-4164-9782-8B4329DD2AF4}" type="presOf" srcId="{5090BCB4-4B60-4988-9F13-31DFFA9C4EA2}" destId="{B123E129-2487-4F9B-B82D-1DE913878C5F}" srcOrd="0" destOrd="0" presId="urn:microsoft.com/office/officeart/2005/8/layout/radial4"/>
    <dgm:cxn modelId="{262281B0-97A2-4DDB-B139-80E99CAAA822}" srcId="{A6EEA498-D1AE-4D21-A88B-06C0997B2E3F}" destId="{AB454557-1879-4124-8258-B875A503DABA}" srcOrd="9" destOrd="0" parTransId="{9BAFB9A6-05F3-4A32-82EC-663A9248E52D}" sibTransId="{942236CD-9FD9-45E7-A54E-9CA0705CCB8C}"/>
    <dgm:cxn modelId="{34F7526C-2E74-4313-9E1D-BA34C1F8100E}" type="presOf" srcId="{08B6C095-14B8-4CCA-B56C-C5D9BFF1AF13}" destId="{FAF9F166-1E3C-4B26-8CBA-BCC1F11E3FFD}" srcOrd="0" destOrd="0" presId="urn:microsoft.com/office/officeart/2005/8/layout/radial4"/>
    <dgm:cxn modelId="{8551B94D-405D-4D7A-AA44-4469E385E56B}" type="presOf" srcId="{94328AE6-F94F-441D-93B9-8FD24AB39301}" destId="{BD5AEB0A-6199-44BF-AB16-2F9E1B6E0A72}" srcOrd="0" destOrd="0" presId="urn:microsoft.com/office/officeart/2005/8/layout/radial4"/>
    <dgm:cxn modelId="{EEE9EE39-6A35-45B1-9952-42CEEBB89CA8}" type="presOf" srcId="{9BAFF8D3-317D-4443-9E7E-9F52FAD84644}" destId="{C302A785-1C4A-4D9A-BE59-8DE1FCA64779}" srcOrd="0" destOrd="0" presId="urn:microsoft.com/office/officeart/2005/8/layout/radial4"/>
    <dgm:cxn modelId="{AB345968-6822-4222-A869-6648C75EF0B2}" srcId="{94328AE6-F94F-441D-93B9-8FD24AB39301}" destId="{A6EEA498-D1AE-4D21-A88B-06C0997B2E3F}" srcOrd="0" destOrd="0" parTransId="{5234B2C0-46A5-4715-A3F3-77777A87CB8A}" sibTransId="{B66BAD9D-1994-4E8F-9629-D66313237096}"/>
    <dgm:cxn modelId="{AE73EEDD-596D-41B5-85C3-E226DBE993E3}" type="presOf" srcId="{97392058-3372-42B6-BB70-4632B43E5360}" destId="{497E4BB1-9EE3-4B07-ABF1-D9C23D0C59A0}" srcOrd="0" destOrd="0" presId="urn:microsoft.com/office/officeart/2005/8/layout/radial4"/>
    <dgm:cxn modelId="{D740AFD1-C8AE-4E7B-B421-A0E352193FAA}" type="presOf" srcId="{9BAFB9A6-05F3-4A32-82EC-663A9248E52D}" destId="{CDBF4049-DA32-429E-A249-C842081F07C5}" srcOrd="0" destOrd="0" presId="urn:microsoft.com/office/officeart/2005/8/layout/radial4"/>
    <dgm:cxn modelId="{B2FC2E1B-3921-4392-80AB-35FA6777682E}" type="presOf" srcId="{673060D7-A9D6-4575-87C3-95AB586F8412}" destId="{D3A7D9DD-D07F-477C-B0AF-6053B043AAAB}" srcOrd="0" destOrd="0" presId="urn:microsoft.com/office/officeart/2005/8/layout/radial4"/>
    <dgm:cxn modelId="{80F96D0F-9A9D-4D2F-8F5D-353E2A2FC009}" srcId="{A6EEA498-D1AE-4D21-A88B-06C0997B2E3F}" destId="{930EB0A5-BFBA-4528-AFD9-E7DF777D3CC8}" srcOrd="8" destOrd="0" parTransId="{9BAFF8D3-317D-4443-9E7E-9F52FAD84644}" sibTransId="{C7596149-81CA-4198-9103-0F2E3E254328}"/>
    <dgm:cxn modelId="{257C37FB-EAFD-4DA2-A22F-CC9AC8D2E16B}" type="presOf" srcId="{366CC924-868B-408D-9881-DC38AB3BBD67}" destId="{EC3B1076-142B-4BF2-9C88-E4B438F506A3}" srcOrd="0" destOrd="0" presId="urn:microsoft.com/office/officeart/2005/8/layout/radial4"/>
    <dgm:cxn modelId="{0C7FC34D-056E-4771-A5E3-146D1BA5D238}" type="presOf" srcId="{0AF0F4F7-DE46-4D25-84AF-CB8DC12B7AEF}" destId="{7632C5A8-F1B4-4A64-B255-932DB8174549}" srcOrd="0" destOrd="0" presId="urn:microsoft.com/office/officeart/2005/8/layout/radial4"/>
    <dgm:cxn modelId="{39C6AE4E-8337-4F35-9420-B61540B42B1B}" srcId="{A6EEA498-D1AE-4D21-A88B-06C0997B2E3F}" destId="{97392058-3372-42B6-BB70-4632B43E5360}" srcOrd="4" destOrd="0" parTransId="{690E67F5-066D-4683-8979-245E9A899747}" sibTransId="{37D42F85-C972-47F5-9812-D9C0B8CC54C4}"/>
    <dgm:cxn modelId="{FFACE28D-D748-4864-928D-C3B4DF79C150}" type="presOf" srcId="{66CB49B2-913E-44E1-9CDB-E132EEE2DFD7}" destId="{F61185EA-B5B3-45C7-9411-BE540B0AA909}" srcOrd="0" destOrd="0" presId="urn:microsoft.com/office/officeart/2005/8/layout/radial4"/>
    <dgm:cxn modelId="{D4066804-1D93-4A61-AF90-E08A868DDE64}" type="presOf" srcId="{930EB0A5-BFBA-4528-AFD9-E7DF777D3CC8}" destId="{BAEE9C42-413D-4416-BDB6-0CC493EC3273}" srcOrd="0" destOrd="0" presId="urn:microsoft.com/office/officeart/2005/8/layout/radial4"/>
    <dgm:cxn modelId="{39AB7F7E-E384-4A9F-AA18-A5D266098924}" type="presOf" srcId="{A558C9B5-D77C-4CBD-8979-8CDF747AD7AD}" destId="{B9741641-814D-4EF5-A98D-04B59B35BDBB}" srcOrd="0" destOrd="0" presId="urn:microsoft.com/office/officeart/2005/8/layout/radial4"/>
    <dgm:cxn modelId="{93B5AC2D-B52B-43D6-9C97-5031860F5A27}" srcId="{A6EEA498-D1AE-4D21-A88B-06C0997B2E3F}" destId="{928FD66F-29C5-4BDD-85C7-1902015B94E4}" srcOrd="10" destOrd="0" parTransId="{A558C9B5-D77C-4CBD-8979-8CDF747AD7AD}" sibTransId="{70677C9F-28C3-4F64-88CF-0E94D9AFF88F}"/>
    <dgm:cxn modelId="{5B595163-606D-4B8B-B065-F8E75B42708F}" type="presOf" srcId="{645459FA-27BC-40F2-9DE6-82FCA910EE2B}" destId="{4CF269B2-2351-4E9C-AD05-684161D4A785}" srcOrd="0" destOrd="0" presId="urn:microsoft.com/office/officeart/2005/8/layout/radial4"/>
    <dgm:cxn modelId="{268847C5-6DB8-4E6D-8D9F-8B3B26BCD2D7}" srcId="{A6EEA498-D1AE-4D21-A88B-06C0997B2E3F}" destId="{E6EBB622-2F49-41DD-8EF9-230FC19E93FD}" srcOrd="6" destOrd="0" parTransId="{DB018434-E7A7-4496-BCAA-CAB4A37F573D}" sibTransId="{2EF90515-9277-455C-90D8-0E83BD5A3EBF}"/>
    <dgm:cxn modelId="{6D05C664-AAAB-4A37-8008-9FE851C17886}" type="presOf" srcId="{DB018434-E7A7-4496-BCAA-CAB4A37F573D}" destId="{A7E53FCE-3534-4A25-A9A6-8A8BAA7F4B99}" srcOrd="0" destOrd="0" presId="urn:microsoft.com/office/officeart/2005/8/layout/radial4"/>
    <dgm:cxn modelId="{CAF10C09-8DF3-4B3F-A389-05697237209A}" srcId="{A6EEA498-D1AE-4D21-A88B-06C0997B2E3F}" destId="{8C8C7290-9D04-4F08-BACC-242A7E180A9E}" srcOrd="5" destOrd="0" parTransId="{2A119200-2EC0-4B41-928D-ED8BDF958063}" sibTransId="{A9E3383F-1815-42B8-AF59-D2BAC20BF561}"/>
    <dgm:cxn modelId="{8BD6E7DE-16B0-44DF-92C2-CC4B6CA8AE6B}" type="presOf" srcId="{A6EEA498-D1AE-4D21-A88B-06C0997B2E3F}" destId="{CC3DC28B-D31D-4C4F-BAD2-424D806656DA}" srcOrd="0" destOrd="0" presId="urn:microsoft.com/office/officeart/2005/8/layout/radial4"/>
    <dgm:cxn modelId="{5DBACC11-0C86-4187-A2C6-3F09106571C6}" type="presOf" srcId="{8C8C7290-9D04-4F08-BACC-242A7E180A9E}" destId="{0DBB9E64-5A6F-468F-A53C-F2A541A3D551}" srcOrd="0" destOrd="0" presId="urn:microsoft.com/office/officeart/2005/8/layout/radial4"/>
    <dgm:cxn modelId="{F0E2C724-B108-4D8D-980B-32C06090C442}" type="presOf" srcId="{B3F294FF-8BF2-47BD-846F-4278DED746F4}" destId="{D284CF00-03BA-47F8-8838-2EBD17088444}" srcOrd="0" destOrd="0" presId="urn:microsoft.com/office/officeart/2005/8/layout/radial4"/>
    <dgm:cxn modelId="{BCE1D077-2A4A-44BB-889F-DDE625ED5865}" type="presOf" srcId="{928FD66F-29C5-4BDD-85C7-1902015B94E4}" destId="{32A39385-1EB4-49EB-9C43-A0AD5C373F57}" srcOrd="0" destOrd="0" presId="urn:microsoft.com/office/officeart/2005/8/layout/radial4"/>
    <dgm:cxn modelId="{1C3E84EC-465E-4377-8CCF-5AAC676382B4}" srcId="{A6EEA498-D1AE-4D21-A88B-06C0997B2E3F}" destId="{5090BCB4-4B60-4988-9F13-31DFFA9C4EA2}" srcOrd="1" destOrd="0" parTransId="{B3F294FF-8BF2-47BD-846F-4278DED746F4}" sibTransId="{216D83A6-A876-493E-A292-D13060CA029F}"/>
    <dgm:cxn modelId="{F20CAA2C-D64B-408F-8087-144E616A9334}" type="presOf" srcId="{418264FA-1FEA-4C16-ABAB-0C06C18CB5A6}" destId="{F308E73E-F8C5-4598-A716-D34288D4C09C}" srcOrd="0" destOrd="0" presId="urn:microsoft.com/office/officeart/2005/8/layout/radial4"/>
    <dgm:cxn modelId="{C076AC7F-709A-4216-B6A4-EAF58558BC72}" type="presOf" srcId="{E6EBB622-2F49-41DD-8EF9-230FC19E93FD}" destId="{DEC6C321-3027-4101-BE54-4DB00BC72CB6}" srcOrd="0" destOrd="0" presId="urn:microsoft.com/office/officeart/2005/8/layout/radial4"/>
    <dgm:cxn modelId="{8F20F679-DCC6-4A93-93E8-3E7308B4B4FF}" srcId="{A6EEA498-D1AE-4D21-A88B-06C0997B2E3F}" destId="{E1A07559-46CC-4E9F-A240-F675BE3C6F6D}" srcOrd="11" destOrd="0" parTransId="{418264FA-1FEA-4C16-ABAB-0C06C18CB5A6}" sibTransId="{F4FA52FB-CF37-4621-8CA1-7BF943868D6A}"/>
    <dgm:cxn modelId="{6D181EBB-63F8-4DF2-8D95-3870F163ED1C}" type="presOf" srcId="{2A119200-2EC0-4B41-928D-ED8BDF958063}" destId="{F741D623-8CE8-400B-8384-AA1BA866AE0B}" srcOrd="0" destOrd="0" presId="urn:microsoft.com/office/officeart/2005/8/layout/radial4"/>
    <dgm:cxn modelId="{C874A83C-8292-47A2-B9E3-8161E31CF2CA}" srcId="{A6EEA498-D1AE-4D21-A88B-06C0997B2E3F}" destId="{0AF0F4F7-DE46-4D25-84AF-CB8DC12B7AEF}" srcOrd="0" destOrd="0" parTransId="{CFDEA42D-19D9-4C2B-B7D1-14801C457D9B}" sibTransId="{C1C20496-60B8-4DBA-9A08-4A6092EBFE84}"/>
    <dgm:cxn modelId="{DA99362C-9B54-4584-9396-441F9A696F9A}" type="presOf" srcId="{690E67F5-066D-4683-8979-245E9A899747}" destId="{9171C864-E776-48B0-A367-B1934CADA2C5}" srcOrd="0" destOrd="0" presId="urn:microsoft.com/office/officeart/2005/8/layout/radial4"/>
    <dgm:cxn modelId="{E0B1BEF0-BD00-4223-8DA4-87E5BBFA947A}" srcId="{A6EEA498-D1AE-4D21-A88B-06C0997B2E3F}" destId="{08B6C095-14B8-4CCA-B56C-C5D9BFF1AF13}" srcOrd="7" destOrd="0" parTransId="{645459FA-27BC-40F2-9DE6-82FCA910EE2B}" sibTransId="{D20720AB-34C8-432D-96D9-6BA1DD6688A2}"/>
    <dgm:cxn modelId="{BEB70161-1C98-49AF-9F7A-111959028CB7}" srcId="{A6EEA498-D1AE-4D21-A88B-06C0997B2E3F}" destId="{673060D7-A9D6-4575-87C3-95AB586F8412}" srcOrd="3" destOrd="0" parTransId="{56C9AD8D-273D-41BC-9049-A3076AA040C3}" sibTransId="{B66E4200-2AF6-4A2E-B07D-3529D314864E}"/>
    <dgm:cxn modelId="{C6D8747F-3860-4E16-95D0-76CFCF411DD4}" type="presOf" srcId="{E1A07559-46CC-4E9F-A240-F675BE3C6F6D}" destId="{EEBDF518-15F2-4A15-ADC6-8C88C40EF483}" srcOrd="0" destOrd="0" presId="urn:microsoft.com/office/officeart/2005/8/layout/radial4"/>
    <dgm:cxn modelId="{C5748CEB-0342-4217-811C-589A0C906B5A}" type="presOf" srcId="{56C9AD8D-273D-41BC-9049-A3076AA040C3}" destId="{5B4482DC-79C8-40AE-9011-09CC2CBE2355}" srcOrd="0" destOrd="0" presId="urn:microsoft.com/office/officeart/2005/8/layout/radial4"/>
    <dgm:cxn modelId="{F792193E-3BF9-4839-852A-673807F3AEA0}" type="presOf" srcId="{CFDEA42D-19D9-4C2B-B7D1-14801C457D9B}" destId="{24539E92-1072-4B9C-8740-DFBF078DB350}" srcOrd="0" destOrd="0" presId="urn:microsoft.com/office/officeart/2005/8/layout/radial4"/>
    <dgm:cxn modelId="{867FB689-5CE0-4EA6-B3C9-43E9585DF708}" srcId="{A6EEA498-D1AE-4D21-A88B-06C0997B2E3F}" destId="{66CB49B2-913E-44E1-9CDB-E132EEE2DFD7}" srcOrd="2" destOrd="0" parTransId="{366CC924-868B-408D-9881-DC38AB3BBD67}" sibTransId="{DBCBDCB2-9DDF-4033-9C03-83B36AF92856}"/>
    <dgm:cxn modelId="{00691C5B-FEDB-4FA5-8A99-FB55F643EA02}" type="presParOf" srcId="{BD5AEB0A-6199-44BF-AB16-2F9E1B6E0A72}" destId="{CC3DC28B-D31D-4C4F-BAD2-424D806656DA}" srcOrd="0" destOrd="0" presId="urn:microsoft.com/office/officeart/2005/8/layout/radial4"/>
    <dgm:cxn modelId="{8D01F581-EE58-4B48-A35B-012C27563410}" type="presParOf" srcId="{BD5AEB0A-6199-44BF-AB16-2F9E1B6E0A72}" destId="{24539E92-1072-4B9C-8740-DFBF078DB350}" srcOrd="1" destOrd="0" presId="urn:microsoft.com/office/officeart/2005/8/layout/radial4"/>
    <dgm:cxn modelId="{D5DCDBC7-65B0-4FDA-927E-ED1CBE5D870A}" type="presParOf" srcId="{BD5AEB0A-6199-44BF-AB16-2F9E1B6E0A72}" destId="{7632C5A8-F1B4-4A64-B255-932DB8174549}" srcOrd="2" destOrd="0" presId="urn:microsoft.com/office/officeart/2005/8/layout/radial4"/>
    <dgm:cxn modelId="{85360948-4DF5-4196-AD8D-AC53160BC5D8}" type="presParOf" srcId="{BD5AEB0A-6199-44BF-AB16-2F9E1B6E0A72}" destId="{D284CF00-03BA-47F8-8838-2EBD17088444}" srcOrd="3" destOrd="0" presId="urn:microsoft.com/office/officeart/2005/8/layout/radial4"/>
    <dgm:cxn modelId="{46BFC2C2-22DE-4DE2-BD70-787BA7F2CF9D}" type="presParOf" srcId="{BD5AEB0A-6199-44BF-AB16-2F9E1B6E0A72}" destId="{B123E129-2487-4F9B-B82D-1DE913878C5F}" srcOrd="4" destOrd="0" presId="urn:microsoft.com/office/officeart/2005/8/layout/radial4"/>
    <dgm:cxn modelId="{F53E6491-62B1-4FF3-897E-ED3A8C36AB39}" type="presParOf" srcId="{BD5AEB0A-6199-44BF-AB16-2F9E1B6E0A72}" destId="{EC3B1076-142B-4BF2-9C88-E4B438F506A3}" srcOrd="5" destOrd="0" presId="urn:microsoft.com/office/officeart/2005/8/layout/radial4"/>
    <dgm:cxn modelId="{3DEC2377-E1B9-46EE-A6FE-62BA5177BB2E}" type="presParOf" srcId="{BD5AEB0A-6199-44BF-AB16-2F9E1B6E0A72}" destId="{F61185EA-B5B3-45C7-9411-BE540B0AA909}" srcOrd="6" destOrd="0" presId="urn:microsoft.com/office/officeart/2005/8/layout/radial4"/>
    <dgm:cxn modelId="{EF077CD3-766E-4408-B608-98AD34CC17CC}" type="presParOf" srcId="{BD5AEB0A-6199-44BF-AB16-2F9E1B6E0A72}" destId="{5B4482DC-79C8-40AE-9011-09CC2CBE2355}" srcOrd="7" destOrd="0" presId="urn:microsoft.com/office/officeart/2005/8/layout/radial4"/>
    <dgm:cxn modelId="{1B2E0026-CBE1-4B7B-A7E0-092B28433D02}" type="presParOf" srcId="{BD5AEB0A-6199-44BF-AB16-2F9E1B6E0A72}" destId="{D3A7D9DD-D07F-477C-B0AF-6053B043AAAB}" srcOrd="8" destOrd="0" presId="urn:microsoft.com/office/officeart/2005/8/layout/radial4"/>
    <dgm:cxn modelId="{567D6FC1-0964-45D3-8402-338130E0E648}" type="presParOf" srcId="{BD5AEB0A-6199-44BF-AB16-2F9E1B6E0A72}" destId="{9171C864-E776-48B0-A367-B1934CADA2C5}" srcOrd="9" destOrd="0" presId="urn:microsoft.com/office/officeart/2005/8/layout/radial4"/>
    <dgm:cxn modelId="{E8AC05FE-3FA0-490C-8C94-6FDD13C41D1D}" type="presParOf" srcId="{BD5AEB0A-6199-44BF-AB16-2F9E1B6E0A72}" destId="{497E4BB1-9EE3-4B07-ABF1-D9C23D0C59A0}" srcOrd="10" destOrd="0" presId="urn:microsoft.com/office/officeart/2005/8/layout/radial4"/>
    <dgm:cxn modelId="{DFBEA95D-C984-4D1C-A788-705E1A66A525}" type="presParOf" srcId="{BD5AEB0A-6199-44BF-AB16-2F9E1B6E0A72}" destId="{F741D623-8CE8-400B-8384-AA1BA866AE0B}" srcOrd="11" destOrd="0" presId="urn:microsoft.com/office/officeart/2005/8/layout/radial4"/>
    <dgm:cxn modelId="{3D8AAD35-4BBF-49FD-94DC-911201C3BF4B}" type="presParOf" srcId="{BD5AEB0A-6199-44BF-AB16-2F9E1B6E0A72}" destId="{0DBB9E64-5A6F-468F-A53C-F2A541A3D551}" srcOrd="12" destOrd="0" presId="urn:microsoft.com/office/officeart/2005/8/layout/radial4"/>
    <dgm:cxn modelId="{4F324CE1-E5F8-4A98-9293-EC3D14BF18AC}" type="presParOf" srcId="{BD5AEB0A-6199-44BF-AB16-2F9E1B6E0A72}" destId="{A7E53FCE-3534-4A25-A9A6-8A8BAA7F4B99}" srcOrd="13" destOrd="0" presId="urn:microsoft.com/office/officeart/2005/8/layout/radial4"/>
    <dgm:cxn modelId="{9D67AB09-C305-4B36-84F0-00BFCB45E6B2}" type="presParOf" srcId="{BD5AEB0A-6199-44BF-AB16-2F9E1B6E0A72}" destId="{DEC6C321-3027-4101-BE54-4DB00BC72CB6}" srcOrd="14" destOrd="0" presId="urn:microsoft.com/office/officeart/2005/8/layout/radial4"/>
    <dgm:cxn modelId="{7339ADF4-4432-46EC-8246-835773FC0399}" type="presParOf" srcId="{BD5AEB0A-6199-44BF-AB16-2F9E1B6E0A72}" destId="{4CF269B2-2351-4E9C-AD05-684161D4A785}" srcOrd="15" destOrd="0" presId="urn:microsoft.com/office/officeart/2005/8/layout/radial4"/>
    <dgm:cxn modelId="{D1B88752-EE16-475C-9481-6BEA70341EB2}" type="presParOf" srcId="{BD5AEB0A-6199-44BF-AB16-2F9E1B6E0A72}" destId="{FAF9F166-1E3C-4B26-8CBA-BCC1F11E3FFD}" srcOrd="16" destOrd="0" presId="urn:microsoft.com/office/officeart/2005/8/layout/radial4"/>
    <dgm:cxn modelId="{1ACCC426-E13A-48A1-8C11-B7EAB03CD482}" type="presParOf" srcId="{BD5AEB0A-6199-44BF-AB16-2F9E1B6E0A72}" destId="{C302A785-1C4A-4D9A-BE59-8DE1FCA64779}" srcOrd="17" destOrd="0" presId="urn:microsoft.com/office/officeart/2005/8/layout/radial4"/>
    <dgm:cxn modelId="{856AE780-619A-40CF-B8F6-0D7FCF284842}" type="presParOf" srcId="{BD5AEB0A-6199-44BF-AB16-2F9E1B6E0A72}" destId="{BAEE9C42-413D-4416-BDB6-0CC493EC3273}" srcOrd="18" destOrd="0" presId="urn:microsoft.com/office/officeart/2005/8/layout/radial4"/>
    <dgm:cxn modelId="{8932952B-9E04-4773-8B0D-71080E216C7D}" type="presParOf" srcId="{BD5AEB0A-6199-44BF-AB16-2F9E1B6E0A72}" destId="{CDBF4049-DA32-429E-A249-C842081F07C5}" srcOrd="19" destOrd="0" presId="urn:microsoft.com/office/officeart/2005/8/layout/radial4"/>
    <dgm:cxn modelId="{F5566CE2-D925-4751-8453-4E1B2AEEA6B9}" type="presParOf" srcId="{BD5AEB0A-6199-44BF-AB16-2F9E1B6E0A72}" destId="{E6C1DDAD-2421-49E7-B8CD-F4CE95897A3D}" srcOrd="20" destOrd="0" presId="urn:microsoft.com/office/officeart/2005/8/layout/radial4"/>
    <dgm:cxn modelId="{09D35C7E-BFE6-474A-9848-A029099501C6}" type="presParOf" srcId="{BD5AEB0A-6199-44BF-AB16-2F9E1B6E0A72}" destId="{B9741641-814D-4EF5-A98D-04B59B35BDBB}" srcOrd="21" destOrd="0" presId="urn:microsoft.com/office/officeart/2005/8/layout/radial4"/>
    <dgm:cxn modelId="{54D4F24E-9A5F-4596-8FA4-2C4AFCEB76BC}" type="presParOf" srcId="{BD5AEB0A-6199-44BF-AB16-2F9E1B6E0A72}" destId="{32A39385-1EB4-49EB-9C43-A0AD5C373F57}" srcOrd="22" destOrd="0" presId="urn:microsoft.com/office/officeart/2005/8/layout/radial4"/>
    <dgm:cxn modelId="{E69C3E4A-922B-4D63-9497-4652D7F655C3}" type="presParOf" srcId="{BD5AEB0A-6199-44BF-AB16-2F9E1B6E0A72}" destId="{F308E73E-F8C5-4598-A716-D34288D4C09C}" srcOrd="23" destOrd="0" presId="urn:microsoft.com/office/officeart/2005/8/layout/radial4"/>
    <dgm:cxn modelId="{9F543420-2871-47DA-8DAA-4D0F62ED9685}" type="presParOf" srcId="{BD5AEB0A-6199-44BF-AB16-2F9E1B6E0A72}" destId="{EEBDF518-15F2-4A15-ADC6-8C88C40EF483}" srcOrd="2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DC28B-D31D-4C4F-BAD2-424D806656DA}">
      <dsp:nvSpPr>
        <dsp:cNvPr id="0" name=""/>
        <dsp:cNvSpPr/>
      </dsp:nvSpPr>
      <dsp:spPr>
        <a:xfrm>
          <a:off x="3923436" y="4419866"/>
          <a:ext cx="1297126" cy="1297126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FF00"/>
              </a:solidFill>
            </a:rPr>
            <a:t>Population Health </a:t>
          </a:r>
          <a:endParaRPr lang="en-US" sz="1300" b="1" kern="1200" dirty="0">
            <a:solidFill>
              <a:srgbClr val="FFFF00"/>
            </a:solidFill>
          </a:endParaRPr>
        </a:p>
      </dsp:txBody>
      <dsp:txXfrm>
        <a:off x="4113396" y="4609826"/>
        <a:ext cx="917206" cy="917206"/>
      </dsp:txXfrm>
    </dsp:sp>
    <dsp:sp modelId="{24539E92-1072-4B9C-8740-DFBF078DB350}">
      <dsp:nvSpPr>
        <dsp:cNvPr id="0" name=""/>
        <dsp:cNvSpPr/>
      </dsp:nvSpPr>
      <dsp:spPr>
        <a:xfrm rot="10800000">
          <a:off x="501209" y="4883588"/>
          <a:ext cx="3234004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32C5A8-F1B4-4A64-B255-932DB8174549}">
      <dsp:nvSpPr>
        <dsp:cNvPr id="0" name=""/>
        <dsp:cNvSpPr/>
      </dsp:nvSpPr>
      <dsp:spPr>
        <a:xfrm>
          <a:off x="47215" y="4651168"/>
          <a:ext cx="907988" cy="83452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00"/>
              </a:solidFill>
            </a:rPr>
            <a:t>PCPR </a:t>
          </a:r>
          <a:endParaRPr lang="en-US" sz="1100" b="1" kern="1200" dirty="0">
            <a:solidFill>
              <a:srgbClr val="FFFF00"/>
            </a:solidFill>
          </a:endParaRPr>
        </a:p>
      </dsp:txBody>
      <dsp:txXfrm>
        <a:off x="71657" y="4675610"/>
        <a:ext cx="859104" cy="785637"/>
      </dsp:txXfrm>
    </dsp:sp>
    <dsp:sp modelId="{D284CF00-03BA-47F8-8838-2EBD17088444}">
      <dsp:nvSpPr>
        <dsp:cNvPr id="0" name=""/>
        <dsp:cNvSpPr/>
      </dsp:nvSpPr>
      <dsp:spPr>
        <a:xfrm rot="11781818">
          <a:off x="557639" y="4185752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3E129-2487-4F9B-B82D-1DE913878C5F}">
      <dsp:nvSpPr>
        <dsp:cNvPr id="0" name=""/>
        <dsp:cNvSpPr/>
      </dsp:nvSpPr>
      <dsp:spPr>
        <a:xfrm>
          <a:off x="169985" y="3545990"/>
          <a:ext cx="907988" cy="72639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00"/>
              </a:solidFill>
            </a:rPr>
            <a:t>PCMH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191260" y="3567265"/>
        <a:ext cx="865438" cy="683840"/>
      </dsp:txXfrm>
    </dsp:sp>
    <dsp:sp modelId="{EC3B1076-142B-4BF2-9C88-E4B438F506A3}">
      <dsp:nvSpPr>
        <dsp:cNvPr id="0" name=""/>
        <dsp:cNvSpPr/>
      </dsp:nvSpPr>
      <dsp:spPr>
        <a:xfrm rot="12763636">
          <a:off x="850512" y="3544450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185EA-B5B3-45C7-9411-BE540B0AA909}">
      <dsp:nvSpPr>
        <dsp:cNvPr id="0" name=""/>
        <dsp:cNvSpPr/>
      </dsp:nvSpPr>
      <dsp:spPr>
        <a:xfrm>
          <a:off x="656504" y="2480662"/>
          <a:ext cx="907988" cy="72639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00"/>
              </a:solidFill>
            </a:rPr>
            <a:t>Quality Initiatives 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677779" y="2501937"/>
        <a:ext cx="865438" cy="683840"/>
      </dsp:txXfrm>
    </dsp:sp>
    <dsp:sp modelId="{5B4482DC-79C8-40AE-9011-09CC2CBE2355}">
      <dsp:nvSpPr>
        <dsp:cNvPr id="0" name=""/>
        <dsp:cNvSpPr/>
      </dsp:nvSpPr>
      <dsp:spPr>
        <a:xfrm rot="13745455">
          <a:off x="1312197" y="3011637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7D9DD-D07F-477C-B0AF-6053B043AAAB}">
      <dsp:nvSpPr>
        <dsp:cNvPr id="0" name=""/>
        <dsp:cNvSpPr/>
      </dsp:nvSpPr>
      <dsp:spPr>
        <a:xfrm>
          <a:off x="1423454" y="1595555"/>
          <a:ext cx="907988" cy="72639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00"/>
              </a:solidFill>
            </a:rPr>
            <a:t>ACO’s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00"/>
              </a:solidFill>
            </a:rPr>
            <a:t>New ACO Risk Model </a:t>
          </a:r>
        </a:p>
      </dsp:txBody>
      <dsp:txXfrm>
        <a:off x="1444729" y="1616830"/>
        <a:ext cx="865438" cy="683840"/>
      </dsp:txXfrm>
    </dsp:sp>
    <dsp:sp modelId="{9171C864-E776-48B0-A367-B1934CADA2C5}">
      <dsp:nvSpPr>
        <dsp:cNvPr id="0" name=""/>
        <dsp:cNvSpPr/>
      </dsp:nvSpPr>
      <dsp:spPr>
        <a:xfrm rot="14727273">
          <a:off x="1905291" y="2630478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E4BB1-9EE3-4B07-ABF1-D9C23D0C59A0}">
      <dsp:nvSpPr>
        <dsp:cNvPr id="0" name=""/>
        <dsp:cNvSpPr/>
      </dsp:nvSpPr>
      <dsp:spPr>
        <a:xfrm>
          <a:off x="2408699" y="962376"/>
          <a:ext cx="907988" cy="72639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none" kern="1200" dirty="0" smtClean="0">
              <a:solidFill>
                <a:srgbClr val="FFFF00"/>
              </a:solidFill>
            </a:rPr>
            <a:t>Direct To Employer </a:t>
          </a:r>
          <a:endParaRPr lang="en-US" sz="1100" b="1" u="none" kern="1200" dirty="0">
            <a:solidFill>
              <a:srgbClr val="FFFF00"/>
            </a:solidFill>
          </a:endParaRPr>
        </a:p>
      </dsp:txBody>
      <dsp:txXfrm>
        <a:off x="2429974" y="983651"/>
        <a:ext cx="865438" cy="683840"/>
      </dsp:txXfrm>
    </dsp:sp>
    <dsp:sp modelId="{F741D623-8CE8-400B-8384-AA1BA866AE0B}">
      <dsp:nvSpPr>
        <dsp:cNvPr id="0" name=""/>
        <dsp:cNvSpPr/>
      </dsp:nvSpPr>
      <dsp:spPr>
        <a:xfrm rot="15709091">
          <a:off x="2581746" y="2431853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BB9E64-5A6F-468F-A53C-F2A541A3D551}">
      <dsp:nvSpPr>
        <dsp:cNvPr id="0" name=""/>
        <dsp:cNvSpPr/>
      </dsp:nvSpPr>
      <dsp:spPr>
        <a:xfrm>
          <a:off x="3476092" y="481666"/>
          <a:ext cx="1020651" cy="102790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FFFF00"/>
              </a:solidFill>
            </a:rPr>
            <a:t>BCBS AQC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FFFF00"/>
              </a:solidFill>
            </a:rPr>
            <a:t>Fallon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FFFF00"/>
              </a:solidFill>
            </a:rPr>
            <a:t>Tufts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FFFF00"/>
              </a:solidFill>
            </a:rPr>
            <a:t>Harvard Pilgrim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FFFF00"/>
              </a:solidFill>
            </a:rPr>
            <a:t>Bundles </a:t>
          </a:r>
        </a:p>
      </dsp:txBody>
      <dsp:txXfrm>
        <a:off x="3505986" y="511560"/>
        <a:ext cx="960863" cy="968113"/>
      </dsp:txXfrm>
    </dsp:sp>
    <dsp:sp modelId="{A7E53FCE-3534-4A25-A9A6-8A8BAA7F4B99}">
      <dsp:nvSpPr>
        <dsp:cNvPr id="0" name=""/>
        <dsp:cNvSpPr/>
      </dsp:nvSpPr>
      <dsp:spPr>
        <a:xfrm rot="16690909">
          <a:off x="3286759" y="2431853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C6C321-3027-4101-BE54-4DB00BC72CB6}">
      <dsp:nvSpPr>
        <dsp:cNvPr id="0" name=""/>
        <dsp:cNvSpPr/>
      </dsp:nvSpPr>
      <dsp:spPr>
        <a:xfrm>
          <a:off x="4703587" y="632421"/>
          <a:ext cx="907988" cy="72639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00"/>
              </a:solidFill>
            </a:rPr>
            <a:t>Payer Strategy</a:t>
          </a:r>
          <a:endParaRPr lang="en-US" sz="1100" b="1" kern="1200" dirty="0">
            <a:solidFill>
              <a:srgbClr val="FFFF00"/>
            </a:solidFill>
          </a:endParaRPr>
        </a:p>
      </dsp:txBody>
      <dsp:txXfrm>
        <a:off x="4724862" y="653696"/>
        <a:ext cx="865438" cy="683840"/>
      </dsp:txXfrm>
    </dsp:sp>
    <dsp:sp modelId="{4CF269B2-2351-4E9C-AD05-684161D4A785}">
      <dsp:nvSpPr>
        <dsp:cNvPr id="0" name=""/>
        <dsp:cNvSpPr/>
      </dsp:nvSpPr>
      <dsp:spPr>
        <a:xfrm rot="17672727">
          <a:off x="3963214" y="2630478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9F166-1E3C-4B26-8CBA-BCC1F11E3FFD}">
      <dsp:nvSpPr>
        <dsp:cNvPr id="0" name=""/>
        <dsp:cNvSpPr/>
      </dsp:nvSpPr>
      <dsp:spPr>
        <a:xfrm>
          <a:off x="5827311" y="962376"/>
          <a:ext cx="907988" cy="72639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00"/>
              </a:solidFill>
            </a:rPr>
            <a:t>Data Analytics &amp; Reporting </a:t>
          </a:r>
          <a:endParaRPr lang="en-US" sz="1100" b="1" kern="1200" dirty="0">
            <a:solidFill>
              <a:srgbClr val="FFFF00"/>
            </a:solidFill>
          </a:endParaRPr>
        </a:p>
      </dsp:txBody>
      <dsp:txXfrm>
        <a:off x="5848586" y="983651"/>
        <a:ext cx="865438" cy="683840"/>
      </dsp:txXfrm>
    </dsp:sp>
    <dsp:sp modelId="{C302A785-1C4A-4D9A-BE59-8DE1FCA64779}">
      <dsp:nvSpPr>
        <dsp:cNvPr id="0" name=""/>
        <dsp:cNvSpPr/>
      </dsp:nvSpPr>
      <dsp:spPr>
        <a:xfrm rot="18654545">
          <a:off x="4556308" y="3011637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E9C42-413D-4416-BDB6-0CC493EC3273}">
      <dsp:nvSpPr>
        <dsp:cNvPr id="0" name=""/>
        <dsp:cNvSpPr/>
      </dsp:nvSpPr>
      <dsp:spPr>
        <a:xfrm>
          <a:off x="6812557" y="1595555"/>
          <a:ext cx="907988" cy="72639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FFFF00"/>
              </a:solidFill>
            </a:rPr>
            <a:t>Care Management </a:t>
          </a:r>
          <a:endParaRPr lang="en-US" sz="1050" b="1" kern="1200" dirty="0">
            <a:solidFill>
              <a:srgbClr val="FFFF00"/>
            </a:solidFill>
          </a:endParaRPr>
        </a:p>
      </dsp:txBody>
      <dsp:txXfrm>
        <a:off x="6833832" y="1616830"/>
        <a:ext cx="865438" cy="683840"/>
      </dsp:txXfrm>
    </dsp:sp>
    <dsp:sp modelId="{CDBF4049-DA32-429E-A249-C842081F07C5}">
      <dsp:nvSpPr>
        <dsp:cNvPr id="0" name=""/>
        <dsp:cNvSpPr/>
      </dsp:nvSpPr>
      <dsp:spPr>
        <a:xfrm rot="19636364">
          <a:off x="5017993" y="3544450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C1DDAD-2421-49E7-B8CD-F4CE95897A3D}">
      <dsp:nvSpPr>
        <dsp:cNvPr id="0" name=""/>
        <dsp:cNvSpPr/>
      </dsp:nvSpPr>
      <dsp:spPr>
        <a:xfrm>
          <a:off x="7579506" y="2480662"/>
          <a:ext cx="907988" cy="72639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FFFF00"/>
              </a:solidFill>
            </a:rPr>
            <a:t>Clinical Engagement </a:t>
          </a:r>
          <a:endParaRPr lang="en-US" sz="1050" b="1" kern="1200" dirty="0">
            <a:solidFill>
              <a:srgbClr val="FFFF00"/>
            </a:solidFill>
          </a:endParaRPr>
        </a:p>
      </dsp:txBody>
      <dsp:txXfrm>
        <a:off x="7600781" y="2501937"/>
        <a:ext cx="865438" cy="683840"/>
      </dsp:txXfrm>
    </dsp:sp>
    <dsp:sp modelId="{B9741641-814D-4EF5-A98D-04B59B35BDBB}">
      <dsp:nvSpPr>
        <dsp:cNvPr id="0" name=""/>
        <dsp:cNvSpPr/>
      </dsp:nvSpPr>
      <dsp:spPr>
        <a:xfrm rot="20618182">
          <a:off x="5310866" y="4185752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A39385-1EB4-49EB-9C43-A0AD5C373F57}">
      <dsp:nvSpPr>
        <dsp:cNvPr id="0" name=""/>
        <dsp:cNvSpPr/>
      </dsp:nvSpPr>
      <dsp:spPr>
        <a:xfrm>
          <a:off x="8066025" y="3545990"/>
          <a:ext cx="907988" cy="72639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00"/>
              </a:solidFill>
            </a:rPr>
            <a:t>Patient</a:t>
          </a:r>
          <a:r>
            <a:rPr lang="en-US" sz="1100" kern="1200" dirty="0" smtClean="0"/>
            <a:t> </a:t>
          </a:r>
          <a:r>
            <a:rPr lang="en-US" sz="1100" kern="1200" dirty="0" smtClean="0">
              <a:solidFill>
                <a:srgbClr val="FFFF00"/>
              </a:solidFill>
            </a:rPr>
            <a:t>Engagement</a:t>
          </a:r>
          <a:r>
            <a:rPr lang="en-US" sz="1100" kern="1200" dirty="0" smtClean="0"/>
            <a:t> </a:t>
          </a:r>
          <a:endParaRPr lang="en-US" sz="1100" kern="1200" dirty="0"/>
        </a:p>
      </dsp:txBody>
      <dsp:txXfrm>
        <a:off x="8087300" y="3567265"/>
        <a:ext cx="865438" cy="683840"/>
      </dsp:txXfrm>
    </dsp:sp>
    <dsp:sp modelId="{F308E73E-F8C5-4598-A716-D34288D4C09C}">
      <dsp:nvSpPr>
        <dsp:cNvPr id="0" name=""/>
        <dsp:cNvSpPr/>
      </dsp:nvSpPr>
      <dsp:spPr>
        <a:xfrm>
          <a:off x="5411200" y="4883588"/>
          <a:ext cx="3275493" cy="36968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BDF518-15F2-4A15-ADC6-8C88C40EF483}">
      <dsp:nvSpPr>
        <dsp:cNvPr id="0" name=""/>
        <dsp:cNvSpPr/>
      </dsp:nvSpPr>
      <dsp:spPr>
        <a:xfrm>
          <a:off x="8232699" y="4705234"/>
          <a:ext cx="907988" cy="72639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00"/>
              </a:solidFill>
            </a:rPr>
            <a:t>Provider Networking 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8253974" y="4726509"/>
        <a:ext cx="865438" cy="683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52" y="1"/>
            <a:ext cx="297138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466305"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u="sng" dirty="0" smtClean="0"/>
              <a:t>OCI PCP Forum</a:t>
            </a:r>
          </a:p>
          <a:p>
            <a:pPr>
              <a:defRPr/>
            </a:pPr>
            <a:r>
              <a:rPr lang="en-US" dirty="0" smtClean="0"/>
              <a:t>June 2013</a:t>
            </a: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78"/>
            <a:ext cx="297138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466305"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52" y="8829978"/>
            <a:ext cx="297138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466305"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CB678017-CBEC-4C98-B4A3-E184C1160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64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7138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466305">
              <a:buClrTx/>
              <a:buSzTx/>
              <a:buFontTx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5052" y="1"/>
            <a:ext cx="297138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466305">
              <a:buClrTx/>
              <a:buSzTx/>
              <a:buFontTx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E21C199-AFBD-4862-92C1-9B60219D2D74}" type="datetime1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6427" y="4415791"/>
            <a:ext cx="5485146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829978"/>
            <a:ext cx="297138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466305">
              <a:buClrTx/>
              <a:buSzTx/>
              <a:buFontTx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5052" y="8829978"/>
            <a:ext cx="297138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466305">
              <a:buClrTx/>
              <a:buSzTx/>
              <a:buFontTx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835212-1137-4CAF-9C6F-8400B420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79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212-1137-4CAF-9C6F-8400B42095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35212-1137-4CAF-9C6F-8400B42095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67331-5679-9545-ACE1-19232AAEAC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9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6" name="Picture 5" descr="H_L  no web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/>
                <a:t>Office</a:t>
              </a:r>
              <a:r>
                <a:rPr lang="en-US" sz="1000" i="1" baseline="0" dirty="0" smtClean="0"/>
                <a:t> of Clinical Integration</a:t>
              </a:r>
              <a:endParaRPr lang="en-US" sz="1000" i="1" dirty="0"/>
            </a:p>
          </p:txBody>
        </p:sp>
      </p:grpSp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875A3-7542-490B-BB2A-B46334184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DD0B-5B18-442D-AAFD-5B3EC10AB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"/>
            <a:ext cx="8229600" cy="862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7289"/>
            <a:ext cx="4038600" cy="2270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57289"/>
            <a:ext cx="4038600" cy="2270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579813"/>
            <a:ext cx="4038600" cy="2271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79813"/>
            <a:ext cx="4038600" cy="2271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20DB-DB67-412C-AAAD-360DA0864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495800" y="1600201"/>
            <a:ext cx="3886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3761" y="259275"/>
            <a:ext cx="8457606" cy="868363"/>
          </a:xfrm>
        </p:spPr>
        <p:txBody>
          <a:bodyPr>
            <a:normAutofit/>
          </a:bodyPr>
          <a:lstStyle>
            <a:lvl1pPr>
              <a:defRPr sz="2200" b="0" cap="all" spc="300" baseline="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33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77218"/>
          </a:xfrm>
        </p:spPr>
        <p:txBody>
          <a:bodyPr/>
          <a:lstStyle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-5925" y="66294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09/29/2015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98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7F9-A9B8-4ACD-9B33-4DA6B099B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7F9-A9B8-4ACD-9B33-4DA6B099B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7F9-A9B8-4ACD-9B33-4DA6B099B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7F9-A9B8-4ACD-9B33-4DA6B099B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7F9-A9B8-4ACD-9B33-4DA6B099B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7F9-A9B8-4ACD-9B33-4DA6B099B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7F9-A9B8-4ACD-9B33-4DA6B099B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7F9-A9B8-4ACD-9B33-4DA6B099B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7F9-A9B8-4ACD-9B33-4DA6B099B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0505-D48A-4AF0-A903-9BCB45AD7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0505-D48A-4AF0-A903-9BCB45AD7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A7F9-A9B8-4ACD-9B33-4DA6B099B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98E6B-2F1E-4015-BF36-450F1BADF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7289"/>
            <a:ext cx="4038600" cy="4694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7289"/>
            <a:ext cx="4038600" cy="4694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746C-2C73-4785-B2C4-05D01852DD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0505-D48A-4AF0-A903-9BCB45AD7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5E2CC-9546-4A8F-A1EF-719845025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1DDA-62BF-4D65-8226-069595618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05E1-86CA-4869-B6FE-DA1BFCC26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691E0-6481-4529-B9A2-3D5182041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15.xml"/><Relationship Id="rId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16.xml"/><Relationship Id="rId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17.xml"/><Relationship Id="rId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18.xml"/><Relationship Id="rId4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19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23.xml"/><Relationship Id="rId4" Type="http://schemas.openxmlformats.org/officeDocument/2006/relationships/image" Target="../media/image3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2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0478DD4D-8712-4059-AFDD-0EF338C553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/>
                <a:t>Office</a:t>
              </a:r>
              <a:r>
                <a:rPr lang="en-US" sz="1000" i="1" baseline="0" dirty="0" smtClean="0"/>
                <a:t> of Clinical Integration</a:t>
              </a:r>
              <a:endParaRPr lang="en-US" sz="1000" i="1" dirty="0"/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7289"/>
            <a:ext cx="82296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1" y="839789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592175"/>
            <a:ext cx="915035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9" y="6517917"/>
            <a:ext cx="2133600" cy="2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0478DD4D-8712-4059-AFDD-0EF338C553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6875436" y="6282788"/>
            <a:ext cx="2159715" cy="470463"/>
            <a:chOff x="6614171" y="6250130"/>
            <a:chExt cx="2159715" cy="470463"/>
          </a:xfrm>
        </p:grpSpPr>
        <p:pic>
          <p:nvPicPr>
            <p:cNvPr id="9" name="Picture 8" descr="H_L  no web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614171" y="6250130"/>
              <a:ext cx="201168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027839" y="6474372"/>
              <a:ext cx="17460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smtClean="0">
                  <a:solidFill>
                    <a:srgbClr val="000000"/>
                  </a:solidFill>
                </a:rPr>
                <a:t>Department of Dermatology</a:t>
              </a:r>
              <a:endParaRPr lang="en-US" sz="10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3069849" y="6152153"/>
            <a:ext cx="6061075" cy="15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1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“The Impact of Tele-health on Population Health Transformation”</a:t>
            </a:r>
            <a:endParaRPr lang="en-US" i="0" dirty="0" smtClean="0">
              <a:solidFill>
                <a:srgbClr val="3333CC"/>
              </a:solidFill>
            </a:endParaRPr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2133600" cy="476250"/>
          </a:xfrm>
          <a:noFill/>
        </p:spPr>
        <p:txBody>
          <a:bodyPr/>
          <a:lstStyle/>
          <a:p>
            <a:fld id="{DE3280EE-75C8-417B-A540-8DB504913FED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6457" y="4558352"/>
            <a:ext cx="3773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Thomas Scornavacca, DO</a:t>
            </a:r>
          </a:p>
          <a:p>
            <a:r>
              <a:rPr lang="en-US" sz="1800" dirty="0" smtClean="0"/>
              <a:t>Senior Medical Director</a:t>
            </a:r>
          </a:p>
          <a:p>
            <a:r>
              <a:rPr lang="en-US" sz="1800" dirty="0" err="1" smtClean="0"/>
              <a:t>UMassMemorial</a:t>
            </a:r>
            <a:r>
              <a:rPr lang="en-US" sz="1800" dirty="0" smtClean="0"/>
              <a:t> Population Health</a:t>
            </a:r>
          </a:p>
          <a:p>
            <a:r>
              <a:rPr lang="en-US" sz="1800" dirty="0" smtClean="0"/>
              <a:t>Office of Clinical Integration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A1DDA-62BF-4D65-8226-069595618D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171" y="292387"/>
            <a:ext cx="714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+mj-lt"/>
              </a:rPr>
              <a:t>Teledermatology</a:t>
            </a:r>
            <a:r>
              <a:rPr lang="en-US" b="1" i="1" dirty="0" smtClean="0">
                <a:latin typeface="+mj-lt"/>
              </a:rPr>
              <a:t> Efficacy Research</a:t>
            </a:r>
            <a:endParaRPr lang="en-US" b="1" i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379" y="2154755"/>
            <a:ext cx="78985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The goal of this study is to evaluate a 2D/3D </a:t>
            </a:r>
            <a:r>
              <a:rPr lang="en-US" sz="2000" b="1" dirty="0" err="1" smtClean="0">
                <a:latin typeface="Cambria" pitchFamily="18" charset="0"/>
              </a:rPr>
              <a:t>teledermatology</a:t>
            </a:r>
            <a:r>
              <a:rPr lang="en-US" sz="2000" b="1" dirty="0" smtClean="0">
                <a:latin typeface="Cambria" pitchFamily="18" charset="0"/>
              </a:rPr>
              <a:t> imaging system as a dermatology triage tool.  </a:t>
            </a:r>
            <a:r>
              <a:rPr lang="en-US" sz="2000" b="1" dirty="0">
                <a:latin typeface="Cambria" pitchFamily="18" charset="0"/>
              </a:rPr>
              <a:t>I</a:t>
            </a:r>
            <a:r>
              <a:rPr lang="en-US" sz="2000" b="1" dirty="0" smtClean="0">
                <a:latin typeface="Cambria" pitchFamily="18" charset="0"/>
              </a:rPr>
              <a:t>magers will be placed at several primary care offices and used to image concerning lesions, rashes, and other dermatological conditions of patients who are being referred to a dermatologist.  In-network dermatologists will then use </a:t>
            </a:r>
            <a:r>
              <a:rPr lang="en-US" sz="2000" b="1" dirty="0">
                <a:latin typeface="Cambria" pitchFamily="18" charset="0"/>
              </a:rPr>
              <a:t>a</a:t>
            </a:r>
            <a:r>
              <a:rPr lang="en-US" sz="2000" b="1" dirty="0" smtClean="0">
                <a:latin typeface="Cambria" pitchFamily="18" charset="0"/>
              </a:rPr>
              <a:t> tele-dermatology web portal to triage patients.  These triage results will be compared to the results of the in-person referral appointment to determine the system’s safety, efficacy, and potential savings to the ACO.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2113" y="1186564"/>
            <a:ext cx="3773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EFFICACY PILOT</a:t>
            </a:r>
            <a:endParaRPr lang="en-US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A1DDA-62BF-4D65-8226-069595618DD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171" y="292387"/>
            <a:ext cx="714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+mj-lt"/>
              </a:rPr>
              <a:t>Teledermatology</a:t>
            </a:r>
            <a:r>
              <a:rPr lang="en-US" b="1" i="1" dirty="0" smtClean="0">
                <a:latin typeface="+mj-lt"/>
              </a:rPr>
              <a:t> Efficacy Research</a:t>
            </a:r>
            <a:endParaRPr lang="en-US" b="1" i="1" dirty="0">
              <a:latin typeface="+mj-lt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1338263"/>
            <a:ext cx="8315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4A7F9-A9B8-4ACD-9B33-4DA6B099B9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6559" y="973919"/>
            <a:ext cx="2286000" cy="237318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8759" y="973919"/>
            <a:ext cx="2286000" cy="237318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983530"/>
            <a:ext cx="1329359" cy="237318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Imaging Device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98" y="3422023"/>
            <a:ext cx="1327903" cy="73152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Modality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2" y="4218859"/>
            <a:ext cx="1327903" cy="569091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Resolution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249" y="4860119"/>
            <a:ext cx="1327903" cy="1220053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Description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11" name="Picture 10" descr="veos-ds3-front-arm-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959" y="1065055"/>
            <a:ext cx="979242" cy="2243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6559" y="3412412"/>
            <a:ext cx="2286000" cy="73152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Overview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6562" y="4209248"/>
            <a:ext cx="2286000" cy="569091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720p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2810" y="4850506"/>
            <a:ext cx="2286000" cy="1220054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Images a large portion of the skin to show the overall context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48762" y="3424256"/>
            <a:ext cx="2286000" cy="73152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Surface Imager   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48762" y="4221092"/>
            <a:ext cx="2286000" cy="569091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4k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5013" y="4862352"/>
            <a:ext cx="2286000" cy="1220053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Fully standardized 2D and 3D images with accurate color representation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0959" y="973919"/>
            <a:ext cx="2286000" cy="2373180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19" name="Picture 18" descr="veos-ds3-front-arm-down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8159" y="1001229"/>
            <a:ext cx="1163768" cy="22757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10959" y="3412412"/>
            <a:ext cx="2286000" cy="73152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Dermatoscope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0961" y="4209248"/>
            <a:ext cx="2286000" cy="569091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1080p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07210" y="4850508"/>
            <a:ext cx="2286000" cy="1220053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2" tIns="60941" rIns="121882" bIns="60941"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Takes a polarized, magnified image that visualizes structures underneath the skin</a:t>
            </a:r>
            <a:endParaRPr lang="en-US" sz="16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grpSp>
        <p:nvGrpSpPr>
          <p:cNvPr id="3" name="Group 22"/>
          <p:cNvGrpSpPr>
            <a:grpSpLocks noChangeAspect="1"/>
          </p:cNvGrpSpPr>
          <p:nvPr/>
        </p:nvGrpSpPr>
        <p:grpSpPr>
          <a:xfrm>
            <a:off x="4148760" y="1431119"/>
            <a:ext cx="2200539" cy="1656316"/>
            <a:chOff x="762001" y="1629833"/>
            <a:chExt cx="5473273" cy="4119659"/>
          </a:xfrm>
        </p:grpSpPr>
        <p:pic>
          <p:nvPicPr>
            <p:cNvPr id="24" name="Picture 8" descr="deviceplug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9" t="8102" r="52701" b="32870"/>
            <a:stretch>
              <a:fillRect/>
            </a:stretch>
          </p:blipFill>
          <p:spPr bwMode="auto">
            <a:xfrm flipH="1">
              <a:off x="3950628" y="1961499"/>
              <a:ext cx="2284646" cy="293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001" y="1629833"/>
              <a:ext cx="4022344" cy="4119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1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4A7F9-A9B8-4ACD-9B33-4DA6B099B9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10"/>
          <p:cNvGrpSpPr>
            <a:grpSpLocks noChangeAspect="1"/>
          </p:cNvGrpSpPr>
          <p:nvPr/>
        </p:nvGrpSpPr>
        <p:grpSpPr>
          <a:xfrm>
            <a:off x="304800" y="2025181"/>
            <a:ext cx="4114800" cy="2828192"/>
            <a:chOff x="762000" y="2025181"/>
            <a:chExt cx="3657600" cy="25139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2025181"/>
              <a:ext cx="3657600" cy="2513948"/>
            </a:xfrm>
            <a:prstGeom prst="rect">
              <a:avLst/>
            </a:prstGeom>
            <a:ln>
              <a:solidFill>
                <a:srgbClr val="4F5049"/>
              </a:solidFill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762000" y="2025181"/>
              <a:ext cx="3657600" cy="228600"/>
            </a:xfrm>
            <a:prstGeom prst="rect">
              <a:avLst/>
            </a:prstGeom>
            <a:solidFill>
              <a:srgbClr val="007EA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822180" y="2025181"/>
            <a:ext cx="4114800" cy="2828192"/>
            <a:chOff x="4876800" y="2025181"/>
            <a:chExt cx="3657600" cy="25139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2025181"/>
              <a:ext cx="3657600" cy="2513948"/>
            </a:xfrm>
            <a:prstGeom prst="rect">
              <a:avLst/>
            </a:prstGeom>
            <a:ln>
              <a:solidFill>
                <a:srgbClr val="4F5049"/>
              </a:solidFill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4876800" y="2025181"/>
              <a:ext cx="3657600" cy="228600"/>
            </a:xfrm>
            <a:prstGeom prst="rect">
              <a:avLst/>
            </a:prstGeom>
            <a:solidFill>
              <a:srgbClr val="007EA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Oval 8"/>
          <p:cNvSpPr>
            <a:spLocks noChangeAspect="1"/>
          </p:cNvSpPr>
          <p:nvPr/>
        </p:nvSpPr>
        <p:spPr>
          <a:xfrm>
            <a:off x="182809" y="1916762"/>
            <a:ext cx="274391" cy="27432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A</a:t>
            </a:r>
            <a:endParaRPr lang="en-US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700189" y="1916762"/>
            <a:ext cx="274391" cy="27432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106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Equipment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4A7F9-A9B8-4ACD-9B33-4DA6B099B9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752600"/>
            <a:ext cx="28575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0" b="9705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915" y="2667000"/>
            <a:ext cx="3019152" cy="2008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0115" y="2895600"/>
            <a:ext cx="2066544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2D Monitor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1905000"/>
            <a:ext cx="16002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3</a:t>
            </a:r>
            <a:r>
              <a:rPr lang="en-US" sz="2000" dirty="0" smtClean="0">
                <a:solidFill>
                  <a:srgbClr val="FFFFFF"/>
                </a:solidFill>
              </a:rPr>
              <a:t>D Monitor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492500"/>
            <a:ext cx="1094757" cy="48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53632" y="3949700"/>
            <a:ext cx="16002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D Glasses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were uploaded and then </a:t>
            </a:r>
            <a:r>
              <a:rPr lang="en-US" dirty="0" smtClean="0"/>
              <a:t>accessed by a reading </a:t>
            </a:r>
            <a:r>
              <a:rPr lang="en-US" dirty="0"/>
              <a:t>dermatologist at their convenience.</a:t>
            </a:r>
          </a:p>
          <a:p>
            <a:r>
              <a:rPr lang="en-US" dirty="0"/>
              <a:t>Each image was assigned to 2 board certified dermatologists.</a:t>
            </a:r>
          </a:p>
          <a:p>
            <a:r>
              <a:rPr lang="en-US" dirty="0"/>
              <a:t>There was a template to record the “read” </a:t>
            </a:r>
            <a:r>
              <a:rPr lang="en-US" dirty="0" smtClean="0"/>
              <a:t>in order to </a:t>
            </a:r>
            <a:r>
              <a:rPr lang="en-US" dirty="0"/>
              <a:t>standardize </a:t>
            </a:r>
            <a:r>
              <a:rPr lang="en-US" dirty="0" smtClean="0"/>
              <a:t>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4A7F9-A9B8-4ACD-9B33-4DA6B099B9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4A7F9-A9B8-4ACD-9B33-4DA6B099B9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6-04-20 at 2.5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47800"/>
            <a:ext cx="4584700" cy="4318000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30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Concordance between the 2 interpretations was recorded.</a:t>
            </a:r>
          </a:p>
          <a:p>
            <a:r>
              <a:rPr lang="en-US" dirty="0"/>
              <a:t>For any lesion that was biopsied, the biopsy result was obtained, and correlated with the clinical interpretation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4A7F9-A9B8-4ACD-9B33-4DA6B099B9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negative rate of in-person dermatologists were derived from published gold standards and literature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04A7F9-A9B8-4ACD-9B33-4DA6B099B9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84061"/>
              </p:ext>
            </p:extLst>
          </p:nvPr>
        </p:nvGraphicFramePr>
        <p:xfrm>
          <a:off x="463550" y="3068638"/>
          <a:ext cx="8143875" cy="286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7076520" imgH="2477520" progId="Word.Document.12">
                  <p:embed/>
                </p:oleObj>
              </mc:Choice>
              <mc:Fallback>
                <p:oleObj name="Document" r:id="rId4" imgW="7076520" imgH="2477520" progId="Word.Document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3068638"/>
                        <a:ext cx="8143875" cy="286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6172" y="2583806"/>
            <a:ext cx="8410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0000"/>
                </a:solidFill>
              </a:rPr>
              <a:t>Data from </a:t>
            </a:r>
            <a:r>
              <a:rPr lang="en-US" sz="1100" i="1" dirty="0" err="1" smtClean="0">
                <a:solidFill>
                  <a:srgbClr val="000000"/>
                </a:solidFill>
              </a:rPr>
              <a:t>Caravaca</a:t>
            </a:r>
            <a:r>
              <a:rPr lang="en-US" sz="1100" i="1" dirty="0">
                <a:solidFill>
                  <a:srgbClr val="000000"/>
                </a:solidFill>
              </a:rPr>
              <a:t>, G., &amp; </a:t>
            </a:r>
            <a:r>
              <a:rPr lang="en-US" sz="1100" i="1" dirty="0" err="1">
                <a:solidFill>
                  <a:srgbClr val="000000"/>
                </a:solidFill>
              </a:rPr>
              <a:t>González</a:t>
            </a:r>
            <a:r>
              <a:rPr lang="en-US" sz="1100" i="1" dirty="0">
                <a:solidFill>
                  <a:srgbClr val="000000"/>
                </a:solidFill>
              </a:rPr>
              <a:t>, M. et al. (2011). Validity of clinical diagnosis in dermatology. </a:t>
            </a:r>
            <a:r>
              <a:rPr lang="en-US" sz="1100" i="1" dirty="0" err="1">
                <a:solidFill>
                  <a:srgbClr val="000000"/>
                </a:solidFill>
              </a:rPr>
              <a:t>Eur</a:t>
            </a:r>
            <a:r>
              <a:rPr lang="en-US" sz="1100" i="1" dirty="0">
                <a:solidFill>
                  <a:srgbClr val="000000"/>
                </a:solidFill>
              </a:rPr>
              <a:t> J </a:t>
            </a:r>
            <a:r>
              <a:rPr lang="en-US" sz="1100" i="1" dirty="0" err="1">
                <a:solidFill>
                  <a:srgbClr val="000000"/>
                </a:solidFill>
              </a:rPr>
              <a:t>Dermatol</a:t>
            </a:r>
            <a:r>
              <a:rPr lang="en-US" sz="1100" i="1" dirty="0">
                <a:solidFill>
                  <a:srgbClr val="000000"/>
                </a:solidFill>
              </a:rPr>
              <a:t>., 21(2), 223- 228. </a:t>
            </a:r>
          </a:p>
        </p:txBody>
      </p:sp>
    </p:spTree>
    <p:extLst>
      <p:ext uri="{BB962C8B-B14F-4D97-AF65-F5344CB8AC3E}">
        <p14:creationId xmlns:p14="http://schemas.microsoft.com/office/powerpoint/2010/main" val="27826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ent-Up Arrow 19"/>
          <p:cNvSpPr/>
          <p:nvPr/>
        </p:nvSpPr>
        <p:spPr>
          <a:xfrm flipH="1">
            <a:off x="4346611" y="1409707"/>
            <a:ext cx="1738191" cy="846665"/>
          </a:xfrm>
          <a:prstGeom prst="bentUpArrow">
            <a:avLst>
              <a:gd name="adj1" fmla="val 25000"/>
              <a:gd name="adj2" fmla="val 25000"/>
              <a:gd name="adj3" fmla="val 0"/>
            </a:avLst>
          </a:prstGeom>
          <a:solidFill>
            <a:srgbClr val="2626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Bent-Up Arrow 18"/>
          <p:cNvSpPr/>
          <p:nvPr/>
        </p:nvSpPr>
        <p:spPr>
          <a:xfrm>
            <a:off x="3038511" y="1409707"/>
            <a:ext cx="1738191" cy="846665"/>
          </a:xfrm>
          <a:prstGeom prst="bentUpArrow">
            <a:avLst>
              <a:gd name="adj1" fmla="val 25000"/>
              <a:gd name="adj2" fmla="val 25000"/>
              <a:gd name="adj3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27981" y="1202275"/>
            <a:ext cx="2400624" cy="592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350 Patients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2881" y="2988742"/>
            <a:ext cx="3447288" cy="592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Seen In-Person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3072" y="2988742"/>
            <a:ext cx="3444553" cy="592665"/>
          </a:xfrm>
          <a:prstGeom prst="rect">
            <a:avLst/>
          </a:prstGeom>
          <a:solidFill>
            <a:srgbClr val="262673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Take 3D Image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1" name="Bent-Up Arrow 10"/>
          <p:cNvSpPr/>
          <p:nvPr/>
        </p:nvSpPr>
        <p:spPr>
          <a:xfrm rot="10800000">
            <a:off x="2221127" y="2044712"/>
            <a:ext cx="830084" cy="846665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Bent-Up Arrow 11"/>
          <p:cNvSpPr/>
          <p:nvPr/>
        </p:nvSpPr>
        <p:spPr>
          <a:xfrm rot="10800000" flipH="1">
            <a:off x="5962773" y="2044713"/>
            <a:ext cx="830084" cy="846665"/>
          </a:xfrm>
          <a:prstGeom prst="bentUpArrow">
            <a:avLst/>
          </a:prstGeom>
          <a:solidFill>
            <a:srgbClr val="2626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65807" y="4622805"/>
            <a:ext cx="3444553" cy="592665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Remote Consult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6234256" y="3935361"/>
            <a:ext cx="930589" cy="380996"/>
          </a:xfrm>
          <a:prstGeom prst="rightArrow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9343" y="4662786"/>
            <a:ext cx="1484079" cy="592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Biopsy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65822" y="4662786"/>
            <a:ext cx="1810809" cy="592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No Biopsy</a:t>
            </a: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7" name="Right Arrow 16"/>
          <p:cNvSpPr/>
          <p:nvPr/>
        </p:nvSpPr>
        <p:spPr>
          <a:xfrm rot="7016179">
            <a:off x="1289380" y="3971176"/>
            <a:ext cx="930589" cy="3809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4240659">
            <a:off x="2936213" y="3971176"/>
            <a:ext cx="930589" cy="3809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0.gstatic.com/images?q=tbn:ANd9GcSf5dSGLkPXMqvu63wEauOekamMHe7JlGILlcVxoRfbbYrprSh2af83NRB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975" y="1295400"/>
            <a:ext cx="2794449" cy="2286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6858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Healthcare Reform </a:t>
            </a:r>
          </a:p>
          <a:p>
            <a:pPr lvl="1"/>
            <a:r>
              <a:rPr lang="en-US" sz="2000" dirty="0" smtClean="0"/>
              <a:t>National</a:t>
            </a:r>
          </a:p>
          <a:p>
            <a:pPr lvl="1"/>
            <a:r>
              <a:rPr lang="en-US" sz="2000" dirty="0" smtClean="0"/>
              <a:t>Massachusetts</a:t>
            </a:r>
          </a:p>
          <a:p>
            <a:r>
              <a:rPr lang="en-US" sz="2200" dirty="0" smtClean="0"/>
              <a:t>Pay for Reporting</a:t>
            </a:r>
          </a:p>
          <a:p>
            <a:pPr lvl="1"/>
            <a:r>
              <a:rPr lang="en-US" sz="1800" b="1" i="1" dirty="0" smtClean="0">
                <a:solidFill>
                  <a:srgbClr val="C00000"/>
                </a:solidFill>
              </a:rPr>
              <a:t>PCPR - </a:t>
            </a:r>
            <a:r>
              <a:rPr lang="en-US" sz="1800" b="1" i="1" dirty="0" err="1" smtClean="0">
                <a:solidFill>
                  <a:srgbClr val="C00000"/>
                </a:solidFill>
              </a:rPr>
              <a:t>medicaid</a:t>
            </a:r>
            <a:endParaRPr lang="en-US" sz="1800" b="1" i="1" dirty="0" smtClean="0">
              <a:solidFill>
                <a:srgbClr val="C00000"/>
              </a:solidFill>
            </a:endParaRPr>
          </a:p>
          <a:p>
            <a:r>
              <a:rPr lang="en-US" sz="2200" dirty="0" smtClean="0"/>
              <a:t>Risk Contracts</a:t>
            </a:r>
          </a:p>
          <a:p>
            <a:pPr lvl="1"/>
            <a:r>
              <a:rPr lang="en-US" sz="1800" b="1" i="1" dirty="0" smtClean="0">
                <a:solidFill>
                  <a:srgbClr val="C00000"/>
                </a:solidFill>
              </a:rPr>
              <a:t>BCBSMA Alternative Quality Contract (AQC)</a:t>
            </a:r>
          </a:p>
          <a:p>
            <a:pPr lvl="1"/>
            <a:r>
              <a:rPr lang="en-US" sz="1800" b="1" i="1" dirty="0" smtClean="0">
                <a:solidFill>
                  <a:srgbClr val="C00000"/>
                </a:solidFill>
              </a:rPr>
              <a:t>Tufts 2015</a:t>
            </a:r>
          </a:p>
          <a:p>
            <a:r>
              <a:rPr lang="en-US" sz="2200" dirty="0" smtClean="0"/>
              <a:t>Declining Revenues – loss of state free care pool</a:t>
            </a:r>
          </a:p>
          <a:p>
            <a:r>
              <a:rPr lang="en-US" sz="2200" dirty="0" smtClean="0"/>
              <a:t>ACO – </a:t>
            </a:r>
            <a:r>
              <a:rPr lang="en-US" sz="2200" b="1" i="1" dirty="0" smtClean="0">
                <a:solidFill>
                  <a:srgbClr val="C00000"/>
                </a:solidFill>
              </a:rPr>
              <a:t>launched Jan 2015 for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medicare</a:t>
            </a:r>
            <a:endParaRPr lang="en-US" sz="2200" dirty="0" smtClean="0"/>
          </a:p>
          <a:p>
            <a:r>
              <a:rPr lang="en-US" sz="2200" dirty="0" smtClean="0"/>
              <a:t>CMS Penalties for Readmissions - </a:t>
            </a:r>
            <a:r>
              <a:rPr lang="en-US" sz="2200" b="1" i="1" dirty="0" smtClean="0">
                <a:solidFill>
                  <a:srgbClr val="C00000"/>
                </a:solidFill>
              </a:rPr>
              <a:t>VBP</a:t>
            </a:r>
          </a:p>
          <a:p>
            <a:r>
              <a:rPr lang="en-US" sz="2200" dirty="0" smtClean="0"/>
              <a:t>Patient Demand</a:t>
            </a:r>
          </a:p>
          <a:p>
            <a:r>
              <a:rPr lang="en-US" sz="2200" dirty="0" smtClean="0"/>
              <a:t>Change in Demographics</a:t>
            </a:r>
          </a:p>
          <a:p>
            <a:r>
              <a:rPr lang="en-US" sz="2200" dirty="0" smtClean="0"/>
              <a:t>Increasing Prevalence of Chronic Conditions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497024" cy="868363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3200" b="1" cap="none" dirty="0" smtClean="0">
                <a:latin typeface="+mj-lt"/>
                <a:cs typeface="Arial" charset="0"/>
              </a:rPr>
              <a:t>Environmental Pressures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6201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74298"/>
              </p:ext>
            </p:extLst>
          </p:nvPr>
        </p:nvGraphicFramePr>
        <p:xfrm>
          <a:off x="217242" y="1696354"/>
          <a:ext cx="8555985" cy="3048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67558"/>
                <a:gridCol w="1816100"/>
                <a:gridCol w="15723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Trial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In-Person Dermatologist (gold standard)</a:t>
                      </a:r>
                      <a:endParaRPr 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Remote Dermatologist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Dermatologist Recommended a Biopsy/Referral</a:t>
                      </a:r>
                    </a:p>
                  </a:txBody>
                  <a:tcP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Trial was Cancerous/</a:t>
                      </a:r>
                      <a:r>
                        <a:rPr lang="en-US" sz="1600" baseline="0" dirty="0" smtClean="0"/>
                        <a:t>Needed Referral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Trial</a:t>
                      </a:r>
                      <a:r>
                        <a:rPr lang="en-US" sz="1600" baseline="0" dirty="0" smtClean="0"/>
                        <a:t> was Benign/Did </a:t>
                      </a:r>
                      <a:r>
                        <a:rPr lang="en-US" sz="1600" dirty="0" smtClean="0"/>
                        <a:t>Not a Referral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Dermatologist Did</a:t>
                      </a:r>
                      <a:r>
                        <a:rPr lang="en-US" sz="1600" b="1" baseline="0" dirty="0" smtClean="0"/>
                        <a:t> Not Recommend Biopsy/Referral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Trial was Cancerous/</a:t>
                      </a:r>
                      <a:r>
                        <a:rPr lang="en-US" sz="1600" baseline="0" dirty="0" smtClean="0"/>
                        <a:t>Needed Referral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Trial</a:t>
                      </a:r>
                      <a:r>
                        <a:rPr lang="en-US" sz="1600" baseline="0" dirty="0" smtClean="0"/>
                        <a:t> was Benign/Did </a:t>
                      </a:r>
                      <a:r>
                        <a:rPr lang="en-US" sz="1600" dirty="0" smtClean="0"/>
                        <a:t>Not a Referral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337860"/>
              </p:ext>
            </p:extLst>
          </p:nvPr>
        </p:nvGraphicFramePr>
        <p:xfrm>
          <a:off x="708025" y="1025749"/>
          <a:ext cx="7727950" cy="499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6794" y="5071616"/>
            <a:ext cx="1659384" cy="400105"/>
          </a:xfrm>
          <a:prstGeom prst="rect">
            <a:avLst/>
          </a:prstGeom>
          <a:noFill/>
        </p:spPr>
        <p:txBody>
          <a:bodyPr wrap="none" lIns="91418" tIns="45718" rIns="91418" bIns="45718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SENSITIVITY</a:t>
            </a:r>
            <a:endParaRPr lang="en-US" sz="20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7354" y="5071616"/>
            <a:ext cx="1685032" cy="400105"/>
          </a:xfrm>
          <a:prstGeom prst="rect">
            <a:avLst/>
          </a:prstGeom>
          <a:noFill/>
        </p:spPr>
        <p:txBody>
          <a:bodyPr wrap="none" lIns="91418" tIns="45718" rIns="91418" bIns="45718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SPECIFICITY</a:t>
            </a:r>
            <a:endParaRPr lang="en-US" sz="2000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6201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This protocol improves access</a:t>
            </a:r>
          </a:p>
          <a:p>
            <a:pPr lvl="1"/>
            <a:r>
              <a:rPr lang="en-US" dirty="0" smtClean="0"/>
              <a:t>Helps assure appropriate patient referrals</a:t>
            </a:r>
          </a:p>
          <a:p>
            <a:pPr lvl="1"/>
            <a:r>
              <a:rPr lang="en-US" dirty="0" smtClean="0"/>
              <a:t>Allows triage of those who do not need referral</a:t>
            </a:r>
          </a:p>
          <a:p>
            <a:pPr lvl="1"/>
            <a:r>
              <a:rPr lang="en-US" dirty="0" smtClean="0"/>
              <a:t>Identifies those who need urgent attention</a:t>
            </a:r>
          </a:p>
          <a:p>
            <a:r>
              <a:rPr lang="en-US" dirty="0" smtClean="0"/>
              <a:t>2. May well lower medical costs by avoiding referral for benign conditions</a:t>
            </a:r>
          </a:p>
          <a:p>
            <a:r>
              <a:rPr lang="en-US" dirty="0" smtClean="0"/>
              <a:t>3. Allows immediate (or near immediate) feedback to the referring doctor</a:t>
            </a:r>
          </a:p>
          <a:p>
            <a:pPr lvl="1"/>
            <a:r>
              <a:rPr lang="en-US" dirty="0" smtClean="0"/>
              <a:t>Making this a strong teaching tool for attendings and trainees.</a:t>
            </a:r>
          </a:p>
          <a:p>
            <a:r>
              <a:rPr lang="en-US" dirty="0" smtClean="0"/>
              <a:t>Hits on all 3 aspects of Triple 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20" y="274638"/>
            <a:ext cx="8229600" cy="553998"/>
          </a:xfrm>
        </p:spPr>
        <p:txBody>
          <a:bodyPr/>
          <a:lstStyle/>
          <a:p>
            <a:r>
              <a:rPr lang="en-US" sz="3600" dirty="0" smtClean="0"/>
              <a:t>Population Health Definition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09/29/2015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1631" y="1059303"/>
            <a:ext cx="8229600" cy="1838801"/>
          </a:xfrm>
          <a:prstGeom prst="round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34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management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of the physical, mental health </a:t>
            </a:r>
            <a:r>
              <a:rPr lang="en-US" sz="3600" kern="0" dirty="0" smtClean="0">
                <a:latin typeface="Calibri" pitchFamily="34" charset="0"/>
              </a:rPr>
              <a:t>&amp;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well being of the communities we serve.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28705" name="Picture 1" descr="C:\Documents and Settings\scornavt\My Documents\OCI\FUNNYPICS\castl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7717" y="3057592"/>
            <a:ext cx="4187092" cy="2609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C711-E6ED-4E68-BE38-A0776917042C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FCF9DC-F6D3-4A38-A819-8FE7F99F2C06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2955444"/>
              </p:ext>
            </p:extLst>
          </p:nvPr>
        </p:nvGraphicFramePr>
        <p:xfrm>
          <a:off x="0" y="0"/>
          <a:ext cx="9144000" cy="619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88679" y="174172"/>
            <a:ext cx="16246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/>
              <a:t>Key</a:t>
            </a:r>
            <a:r>
              <a:rPr lang="en-US" sz="1100" dirty="0" smtClean="0"/>
              <a:t>:</a:t>
            </a:r>
          </a:p>
          <a:p>
            <a:r>
              <a:rPr lang="en-US" sz="1100" dirty="0" smtClean="0"/>
              <a:t>Dark Blue Programs</a:t>
            </a:r>
          </a:p>
          <a:p>
            <a:r>
              <a:rPr lang="en-US" sz="1100" dirty="0" smtClean="0"/>
              <a:t>Purple Functions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59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48" y="428336"/>
            <a:ext cx="8531623" cy="430887"/>
          </a:xfrm>
        </p:spPr>
        <p:txBody>
          <a:bodyPr/>
          <a:lstStyle/>
          <a:p>
            <a:r>
              <a:rPr lang="en-US" sz="3200" b="1" dirty="0" smtClean="0"/>
              <a:t>How do you do this????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09/29/2015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a quality driven organization that keeps patient centric perspective</a:t>
            </a:r>
          </a:p>
          <a:p>
            <a:r>
              <a:rPr lang="en-US" dirty="0" smtClean="0"/>
              <a:t>Align quality improvement efforts to be agnostic of payer or project</a:t>
            </a:r>
          </a:p>
          <a:p>
            <a:r>
              <a:rPr lang="en-US" dirty="0" smtClean="0"/>
              <a:t>Take opportunities to learn when possible, even if grants, pilots, or research oriented</a:t>
            </a:r>
          </a:p>
          <a:p>
            <a:r>
              <a:rPr lang="en-US" dirty="0" smtClean="0"/>
              <a:t>Start small to prove concept and expand to greater network</a:t>
            </a:r>
          </a:p>
          <a:p>
            <a:r>
              <a:rPr lang="en-US" dirty="0" smtClean="0"/>
              <a:t>“value add” to primary care base must be priority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877300" cy="862013"/>
          </a:xfrm>
        </p:spPr>
        <p:txBody>
          <a:bodyPr/>
          <a:lstStyle/>
          <a:p>
            <a:r>
              <a:rPr lang="en-US" sz="3200" b="1" dirty="0" smtClean="0"/>
              <a:t>How does Tele-medicine help with this????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59" y="6381750"/>
            <a:ext cx="2133600" cy="476250"/>
          </a:xfrm>
        </p:spPr>
        <p:txBody>
          <a:bodyPr/>
          <a:lstStyle/>
          <a:p>
            <a:pPr>
              <a:defRPr/>
            </a:pPr>
            <a:fld id="{5D04A7F9-A9B8-4ACD-9B33-4DA6B099B9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700" y="1569494"/>
            <a:ext cx="735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96963"/>
            <a:ext cx="8229600" cy="4694237"/>
          </a:xfrm>
        </p:spPr>
        <p:txBody>
          <a:bodyPr/>
          <a:lstStyle/>
          <a:p>
            <a:pPr lvl="0"/>
            <a:r>
              <a:rPr lang="en-US" dirty="0" smtClean="0"/>
              <a:t>Improved Quality for our </a:t>
            </a:r>
            <a:r>
              <a:rPr lang="en-US" u="sng" dirty="0" smtClean="0"/>
              <a:t>community of patients </a:t>
            </a:r>
            <a:r>
              <a:rPr lang="en-US" dirty="0" smtClean="0"/>
              <a:t>with </a:t>
            </a:r>
            <a:r>
              <a:rPr lang="en-US" b="1" i="1" u="sng" dirty="0" smtClean="0"/>
              <a:t>better access </a:t>
            </a:r>
            <a:r>
              <a:rPr lang="en-US" dirty="0" smtClean="0"/>
              <a:t>and </a:t>
            </a:r>
            <a:r>
              <a:rPr lang="en-US" b="1" i="1" u="sng" dirty="0" smtClean="0"/>
              <a:t>integrated care</a:t>
            </a:r>
          </a:p>
          <a:p>
            <a:pPr lvl="0"/>
            <a:r>
              <a:rPr lang="en-US" dirty="0" smtClean="0"/>
              <a:t>Improved </a:t>
            </a:r>
            <a:r>
              <a:rPr lang="en-US" u="sng" dirty="0" smtClean="0"/>
              <a:t>“Keepage” </a:t>
            </a:r>
            <a:r>
              <a:rPr lang="en-US" dirty="0" smtClean="0"/>
              <a:t>for the network for dermatology services</a:t>
            </a:r>
          </a:p>
          <a:p>
            <a:pPr lvl="0"/>
            <a:r>
              <a:rPr lang="en-US" dirty="0" smtClean="0"/>
              <a:t>Ability to start working on utilization/total medical expenses</a:t>
            </a:r>
          </a:p>
          <a:p>
            <a:pPr lvl="0"/>
            <a:r>
              <a:rPr lang="en-US" dirty="0" smtClean="0"/>
              <a:t>Improved productivity for Dermatologists/PCPs</a:t>
            </a:r>
          </a:p>
          <a:p>
            <a:pPr lvl="0"/>
            <a:r>
              <a:rPr lang="en-US" dirty="0" smtClean="0"/>
              <a:t>Opportunity to do primary research in new field that will be great for ACO buy-in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A1DDA-62BF-4D65-8226-069595618D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6057" y="188686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Current State of Dermatology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059" y="1513627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400" dirty="0" smtClean="0"/>
              <a:t>How many Faculty &amp; FTEs do you have?  </a:t>
            </a:r>
            <a:r>
              <a:rPr lang="en-US" sz="2400" b="1" i="1" dirty="0" smtClean="0">
                <a:solidFill>
                  <a:schemeClr val="accent2"/>
                </a:solidFill>
              </a:rPr>
              <a:t>We have 8 faculty, one of which is a 95% researcher</a:t>
            </a:r>
          </a:p>
          <a:p>
            <a:pPr lvl="0">
              <a:buFont typeface="Wingdings" pitchFamily="2" charset="2"/>
              <a:buChar char="ü"/>
            </a:pPr>
            <a:endParaRPr lang="en-US" sz="2400" b="1" i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/>
              <a:t>How many residents? </a:t>
            </a:r>
            <a:r>
              <a:rPr lang="en-US" sz="2400" b="1" i="1" dirty="0" smtClean="0">
                <a:solidFill>
                  <a:schemeClr val="accent2"/>
                </a:solidFill>
              </a:rPr>
              <a:t>9 residents, 2 fellows</a:t>
            </a:r>
          </a:p>
          <a:p>
            <a:pPr lvl="0">
              <a:buFont typeface="Wingdings" pitchFamily="2" charset="2"/>
              <a:buChar char="ü"/>
            </a:pPr>
            <a:endParaRPr lang="en-US" sz="2400" b="1" i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/>
              <a:t>The clinics total visits/year?  </a:t>
            </a:r>
            <a:r>
              <a:rPr lang="en-US" sz="2400" b="1" i="1" dirty="0" smtClean="0">
                <a:solidFill>
                  <a:schemeClr val="accent2"/>
                </a:solidFill>
              </a:rPr>
              <a:t>36-40,000</a:t>
            </a:r>
          </a:p>
          <a:p>
            <a:pPr lvl="0">
              <a:buFont typeface="Wingdings" pitchFamily="2" charset="2"/>
              <a:buChar char="ü"/>
            </a:pPr>
            <a:endParaRPr lang="en-US" sz="2400" b="1" i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/>
              <a:t>Maybe top 3 primary care sites that utilize clinic? </a:t>
            </a:r>
            <a:r>
              <a:rPr lang="en-US" sz="2400" b="1" i="1" dirty="0" smtClean="0">
                <a:solidFill>
                  <a:schemeClr val="accent2"/>
                </a:solidFill>
              </a:rPr>
              <a:t>University Primary Care is probably number one.</a:t>
            </a:r>
          </a:p>
          <a:p>
            <a:pPr lvl="0">
              <a:buFont typeface="Wingdings" pitchFamily="2" charset="2"/>
              <a:buChar char="ü"/>
            </a:pPr>
            <a:endParaRPr lang="en-US" sz="2400" b="1" i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/>
              <a:t>How many community based dermatologists? </a:t>
            </a:r>
            <a:r>
              <a:rPr lang="en-US" sz="2400" b="1" i="1" dirty="0" smtClean="0">
                <a:solidFill>
                  <a:schemeClr val="accent2"/>
                </a:solidFill>
              </a:rPr>
              <a:t>6-8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A1DDA-62BF-4D65-8226-069595618DD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6057" y="188686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Current State </a:t>
            </a:r>
            <a:r>
              <a:rPr lang="en-US" b="1" i="1" smtClean="0"/>
              <a:t>of Dermatology</a:t>
            </a:r>
            <a:endParaRPr lang="en-US" b="1" i="1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632526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430 PCPs referring into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derm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 our service area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261 of those physicians provide us with more that 70% of their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derm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referrals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62 give us between 20-70% of their referrals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106 give us less than 20%.  Out of the 106, there is </a:t>
            </a:r>
            <a:r>
              <a:rPr lang="en-US" sz="2800" dirty="0" smtClean="0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significant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leakage, not surprising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225110"/>
            <a:ext cx="88292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How </a:t>
            </a:r>
            <a:r>
              <a:rPr lang="en-US" dirty="0" smtClean="0">
                <a:latin typeface="Arial"/>
                <a:cs typeface="Arial"/>
              </a:rPr>
              <a:t>would </a:t>
            </a:r>
            <a:r>
              <a:rPr lang="en-US" dirty="0" err="1" smtClean="0">
                <a:latin typeface="Arial"/>
                <a:cs typeface="Arial"/>
              </a:rPr>
              <a:t>teledermatology</a:t>
            </a:r>
            <a:r>
              <a:rPr lang="en-US" dirty="0" smtClean="0">
                <a:latin typeface="Arial"/>
                <a:cs typeface="Arial"/>
              </a:rPr>
              <a:t> work with an ACO?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932996"/>
            <a:ext cx="8600660" cy="5661951"/>
            <a:chOff x="1230048" y="932996"/>
            <a:chExt cx="6772632" cy="6250867"/>
          </a:xfrm>
        </p:grpSpPr>
        <p:grpSp>
          <p:nvGrpSpPr>
            <p:cNvPr id="71" name="Group 70"/>
            <p:cNvGrpSpPr/>
            <p:nvPr/>
          </p:nvGrpSpPr>
          <p:grpSpPr>
            <a:xfrm>
              <a:off x="6439120" y="4045497"/>
              <a:ext cx="876818" cy="814371"/>
              <a:chOff x="7171239" y="4045495"/>
              <a:chExt cx="1169090" cy="814371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/>
              <a:srcRect t="-1051" b="4830"/>
              <a:stretch/>
            </p:blipFill>
            <p:spPr>
              <a:xfrm>
                <a:off x="7308190" y="4045495"/>
                <a:ext cx="1032139" cy="814371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119" b="-498"/>
              <a:stretch/>
            </p:blipFill>
            <p:spPr>
              <a:xfrm>
                <a:off x="7171239" y="4100529"/>
                <a:ext cx="270296" cy="255572"/>
              </a:xfrm>
              <a:prstGeom prst="rect">
                <a:avLst/>
              </a:prstGeom>
            </p:spPr>
          </p:pic>
        </p:grpSp>
        <p:pic>
          <p:nvPicPr>
            <p:cNvPr id="17" name="Picture 16" descr="hous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285" y="3932553"/>
              <a:ext cx="1260301" cy="15919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06700" y="2769024"/>
              <a:ext cx="1900162" cy="57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She visits her PCP and </a:t>
              </a:r>
              <a:r>
                <a:rPr lang="en-US" sz="1400" dirty="0" smtClean="0">
                  <a:latin typeface="Arial"/>
                  <a:cs typeface="Arial"/>
                </a:rPr>
                <a:t>her skin concern is imaged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0048" y="5426820"/>
              <a:ext cx="16421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An ACO patient sees something concerning on her skin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 rot="17938220">
              <a:off x="1978981" y="3934777"/>
              <a:ext cx="792750" cy="147314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73929" y="932996"/>
              <a:ext cx="950088" cy="1887071"/>
            </a:xfrm>
            <a:prstGeom prst="rect">
              <a:avLst/>
            </a:prstGeom>
          </p:spPr>
        </p:pic>
        <p:sp>
          <p:nvSpPr>
            <p:cNvPr id="35" name="Right Arrow 34"/>
            <p:cNvSpPr/>
            <p:nvPr/>
          </p:nvSpPr>
          <p:spPr>
            <a:xfrm>
              <a:off x="3677071" y="1986393"/>
              <a:ext cx="1075337" cy="17199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22916" y="1091960"/>
              <a:ext cx="824541" cy="10664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3120690">
              <a:off x="5731175" y="3238386"/>
              <a:ext cx="1270000" cy="13480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72582" y="1390505"/>
              <a:ext cx="1632234" cy="129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An ACO dermatologist examines </a:t>
              </a:r>
              <a:r>
                <a:rPr lang="en-US" sz="1400" dirty="0" smtClean="0">
                  <a:latin typeface="Arial"/>
                  <a:cs typeface="Arial"/>
                </a:rPr>
                <a:t>images</a:t>
              </a:r>
              <a:r>
                <a:rPr lang="en-US" sz="1400" dirty="0">
                  <a:latin typeface="Arial"/>
                  <a:cs typeface="Arial"/>
                </a:rPr>
                <a:t>, records diagnosis, and determines if she needs a referral appointment</a:t>
              </a:r>
            </a:p>
          </p:txBody>
        </p:sp>
        <p:pic>
          <p:nvPicPr>
            <p:cNvPr id="46" name="Picture 45"/>
            <p:cNvPicPr>
              <a:picLocks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23"/>
            <a:stretch/>
          </p:blipFill>
          <p:spPr>
            <a:xfrm>
              <a:off x="4200522" y="2657078"/>
              <a:ext cx="774534" cy="968633"/>
            </a:xfrm>
            <a:prstGeom prst="rect">
              <a:avLst/>
            </a:prstGeom>
          </p:spPr>
        </p:pic>
        <p:cxnSp>
          <p:nvCxnSpPr>
            <p:cNvPr id="48" name="Straight Connector 47"/>
            <p:cNvCxnSpPr/>
            <p:nvPr/>
          </p:nvCxnSpPr>
          <p:spPr>
            <a:xfrm>
              <a:off x="4214134" y="2101850"/>
              <a:ext cx="0" cy="55522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214135" y="2101850"/>
              <a:ext cx="760922" cy="555226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806862" y="3564305"/>
              <a:ext cx="1599517" cy="57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Images are transmitted to </a:t>
              </a:r>
              <a:r>
                <a:rPr lang="en-US" sz="1400" dirty="0" smtClean="0">
                  <a:latin typeface="Arial"/>
                  <a:cs typeface="Arial"/>
                </a:rPr>
                <a:t>cloud </a:t>
              </a:r>
              <a:r>
                <a:rPr lang="en-US" sz="1400" dirty="0">
                  <a:latin typeface="Arial"/>
                  <a:cs typeface="Arial"/>
                </a:rPr>
                <a:t>servers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308" b="96667" l="4762" r="95671">
                          <a14:foregroundMark x1="47835" y1="87436" x2="47835" y2="8743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83941" y="3861568"/>
              <a:ext cx="1356866" cy="152720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366176" y="5583425"/>
              <a:ext cx="159951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Patient receives results and if appointment is needed, gets referral to an ACO dermatologist</a:t>
              </a:r>
            </a:p>
          </p:txBody>
        </p:sp>
        <p:sp>
          <p:nvSpPr>
            <p:cNvPr id="65" name="Right Arrow 64"/>
            <p:cNvSpPr/>
            <p:nvPr/>
          </p:nvSpPr>
          <p:spPr>
            <a:xfrm rot="10800000">
              <a:off x="5406378" y="5426831"/>
              <a:ext cx="692138" cy="17199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696" b="100000" l="2062" r="100000">
                          <a14:foregroundMark x1="53093" y1="34239" x2="53093" y2="3423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3209" y="4731647"/>
              <a:ext cx="599377" cy="75797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74" b="97826" l="5155" r="100000">
                          <a14:foregroundMark x1="51031" y1="32065" x2="51031" y2="320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9952" y="3932551"/>
              <a:ext cx="1212728" cy="153362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4631635" y="4689226"/>
              <a:ext cx="504332" cy="181919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35967" y="5683664"/>
              <a:ext cx="471227" cy="885179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3373005" y="4647518"/>
              <a:ext cx="1298228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/>
                  <a:cs typeface="Arial"/>
                </a:rPr>
                <a:t>ACO Dermatologist     examines patient in person. Image history is logged for patient’s skin lesions to track change over time</a:t>
              </a:r>
              <a:endParaRPr lang="en-US" sz="1400" dirty="0">
                <a:solidFill>
                  <a:srgbClr val="007EAF"/>
                </a:solidFill>
                <a:latin typeface="Arial"/>
                <a:cs typeface="Arial"/>
              </a:endParaRPr>
            </a:p>
          </p:txBody>
        </p:sp>
        <p:pic>
          <p:nvPicPr>
            <p:cNvPr id="82" name="Picture 81" descr="photo (27)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036" y="1606241"/>
              <a:ext cx="585951" cy="869161"/>
            </a:xfrm>
            <a:prstGeom prst="rect">
              <a:avLst/>
            </a:prstGeom>
          </p:spPr>
        </p:pic>
        <p:cxnSp>
          <p:nvCxnSpPr>
            <p:cNvPr id="83" name="Straight Connector 82"/>
            <p:cNvCxnSpPr/>
            <p:nvPr/>
          </p:nvCxnSpPr>
          <p:spPr>
            <a:xfrm flipH="1">
              <a:off x="1662114" y="1016000"/>
              <a:ext cx="751957" cy="71120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019301" y="1016000"/>
              <a:ext cx="394769" cy="711200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2466923" y="15622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76511" y="15622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687419" y="15622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798247" y="15622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907003" y="15622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019281" y="15622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130739" y="15622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466923" y="18670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576511" y="18670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687419" y="18670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798247" y="18670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907003" y="18670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019281" y="18670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130739" y="18670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019281" y="21718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130739" y="21718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466923" y="21718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578381" y="21718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687419" y="21718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798247" y="21718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907003" y="21718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465052" y="21718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574640" y="21718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465052" y="24766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76511" y="2476670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19281" y="2475401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130739" y="2475401"/>
              <a:ext cx="90671" cy="12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29935" y="1111264"/>
              <a:ext cx="52936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PCP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670" b="91514" l="8140" r="100000">
                          <a14:foregroundMark x1="54360" y1="18578" x2="54360" y2="18578"/>
                          <a14:foregroundMark x1="67733" y1="38761" x2="67733" y2="38761"/>
                          <a14:foregroundMark x1="60465" y1="51376" x2="60465" y2="51376"/>
                          <a14:foregroundMark x1="51163" y1="50229" x2="51163" y2="50229"/>
                          <a14:foregroundMark x1="40407" y1="49312" x2="40407" y2="49312"/>
                          <a14:foregroundMark x1="20930" y1="49771" x2="20930" y2="49771"/>
                          <a14:foregroundMark x1="51163" y1="35092" x2="51163" y2="3509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76038" y="1101360"/>
              <a:ext cx="1068896" cy="1806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6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JOB template">
  <a:themeElements>
    <a:clrScheme name="JOB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OB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OB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JOB format MASTER</Template>
  <TotalTime>5249</TotalTime>
  <Words>908</Words>
  <Application>Microsoft Office PowerPoint</Application>
  <PresentationFormat>On-screen Show (4:3)</PresentationFormat>
  <Paragraphs>174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7" baseType="lpstr">
      <vt:lpstr>JOB template</vt:lpstr>
      <vt:lpstr>1_JOB template</vt:lpstr>
      <vt:lpstr>2_JOB template</vt:lpstr>
      <vt:lpstr>3_JOB template</vt:lpstr>
      <vt:lpstr>4_JOB template</vt:lpstr>
      <vt:lpstr>5_JOB template</vt:lpstr>
      <vt:lpstr>6_JOB template</vt:lpstr>
      <vt:lpstr>7_JOB template</vt:lpstr>
      <vt:lpstr>8_JOB template</vt:lpstr>
      <vt:lpstr>9_JOB template</vt:lpstr>
      <vt:lpstr>10_JOB template</vt:lpstr>
      <vt:lpstr>11_JOB template</vt:lpstr>
      <vt:lpstr>12_JOB template</vt:lpstr>
      <vt:lpstr>13_JOB template</vt:lpstr>
      <vt:lpstr>14_JOB template</vt:lpstr>
      <vt:lpstr>15_JOB template</vt:lpstr>
      <vt:lpstr>16_JOB template</vt:lpstr>
      <vt:lpstr>17_JOB template</vt:lpstr>
      <vt:lpstr>18_JOB template</vt:lpstr>
      <vt:lpstr>19_JOB template</vt:lpstr>
      <vt:lpstr>20_JOB template</vt:lpstr>
      <vt:lpstr>21_JOB template</vt:lpstr>
      <vt:lpstr>22_JOB template</vt:lpstr>
      <vt:lpstr>23_JOB template</vt:lpstr>
      <vt:lpstr>Document</vt:lpstr>
      <vt:lpstr>“The Impact of Tele-health on Population Health Transformation”</vt:lpstr>
      <vt:lpstr>Environmental Pressures</vt:lpstr>
      <vt:lpstr>Population Health Definition</vt:lpstr>
      <vt:lpstr>PowerPoint Presentation</vt:lpstr>
      <vt:lpstr>How do you do this????</vt:lpstr>
      <vt:lpstr>How does Tele-medicine help with this????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 Hardware</vt:lpstr>
      <vt:lpstr>Reading Software</vt:lpstr>
      <vt:lpstr>Reading Equipment</vt:lpstr>
      <vt:lpstr>Methods</vt:lpstr>
      <vt:lpstr>Recording Template</vt:lpstr>
      <vt:lpstr>Methods</vt:lpstr>
      <vt:lpstr>Methods</vt:lpstr>
      <vt:lpstr>Methods</vt:lpstr>
      <vt:lpstr>Results</vt:lpstr>
      <vt:lpstr>Results</vt:lpstr>
      <vt:lpstr>Conclusions</vt:lpstr>
    </vt:vector>
  </TitlesOfParts>
  <Company>UMass Memorial Health 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UMass Memorial Healthcare: Strategic Focus 2012</dc:title>
  <dc:creator>Walter Ettinger</dc:creator>
  <cp:lastModifiedBy>Brown, Michele (Roy)</cp:lastModifiedBy>
  <cp:revision>450</cp:revision>
  <cp:lastPrinted>2011-09-12T15:57:01Z</cp:lastPrinted>
  <dcterms:created xsi:type="dcterms:W3CDTF">2011-09-13T16:48:42Z</dcterms:created>
  <dcterms:modified xsi:type="dcterms:W3CDTF">2016-10-18T18:22:04Z</dcterms:modified>
</cp:coreProperties>
</file>