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33"/>
  </p:notesMasterIdLst>
  <p:handoutMasterIdLst>
    <p:handoutMasterId r:id="rId34"/>
  </p:handoutMasterIdLst>
  <p:sldIdLst>
    <p:sldId id="416" r:id="rId5"/>
    <p:sldId id="483" r:id="rId6"/>
    <p:sldId id="550" r:id="rId7"/>
    <p:sldId id="546" r:id="rId8"/>
    <p:sldId id="551" r:id="rId9"/>
    <p:sldId id="501" r:id="rId10"/>
    <p:sldId id="548" r:id="rId11"/>
    <p:sldId id="547" r:id="rId12"/>
    <p:sldId id="552" r:id="rId13"/>
    <p:sldId id="508" r:id="rId14"/>
    <p:sldId id="549" r:id="rId15"/>
    <p:sldId id="553" r:id="rId16"/>
    <p:sldId id="513" r:id="rId17"/>
    <p:sldId id="545" r:id="rId18"/>
    <p:sldId id="515" r:id="rId19"/>
    <p:sldId id="512" r:id="rId20"/>
    <p:sldId id="554" r:id="rId21"/>
    <p:sldId id="526" r:id="rId22"/>
    <p:sldId id="500" r:id="rId23"/>
    <p:sldId id="555" r:id="rId24"/>
    <p:sldId id="532" r:id="rId25"/>
    <p:sldId id="528" r:id="rId26"/>
    <p:sldId id="531" r:id="rId27"/>
    <p:sldId id="529" r:id="rId28"/>
    <p:sldId id="542" r:id="rId29"/>
    <p:sldId id="556" r:id="rId30"/>
    <p:sldId id="557" r:id="rId31"/>
    <p:sldId id="496"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23">
          <p15:clr>
            <a:srgbClr val="A4A3A4"/>
          </p15:clr>
        </p15:guide>
        <p15:guide id="2" orient="horz" pos="145">
          <p15:clr>
            <a:srgbClr val="A4A3A4"/>
          </p15:clr>
        </p15:guide>
        <p15:guide id="3" pos="335">
          <p15:clr>
            <a:srgbClr val="A4A3A4"/>
          </p15:clr>
        </p15:guide>
        <p15:guide id="4" pos="5425">
          <p15:clr>
            <a:srgbClr val="A4A3A4"/>
          </p15:clr>
        </p15:guide>
      </p15:sldGuideLst>
    </p:ext>
    <p:ext uri="{2D200454-40CA-4A62-9FC3-DE9A4176ACB9}">
      <p15:notesGuideLst xmlns="" xmlns:p15="http://schemas.microsoft.com/office/powerpoint/2012/main">
        <p15:guide id="1" orient="horz" pos="2926">
          <p15:clr>
            <a:srgbClr val="A4A3A4"/>
          </p15:clr>
        </p15:guide>
        <p15:guide id="2" pos="217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2AC00"/>
    <a:srgbClr val="DF8103"/>
    <a:srgbClr val="C09200"/>
    <a:srgbClr val="339966"/>
    <a:srgbClr val="619428"/>
    <a:srgbClr val="686DCC"/>
    <a:srgbClr val="7E6BC9"/>
    <a:srgbClr val="A0D8D1"/>
    <a:srgbClr val="E3F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5627" autoAdjust="0"/>
  </p:normalViewPr>
  <p:slideViewPr>
    <p:cSldViewPr snapToGrid="0" showGuides="1">
      <p:cViewPr>
        <p:scale>
          <a:sx n="78" d="100"/>
          <a:sy n="78" d="100"/>
        </p:scale>
        <p:origin x="-450" y="222"/>
      </p:cViewPr>
      <p:guideLst>
        <p:guide orient="horz" pos="4023"/>
        <p:guide orient="horz" pos="145"/>
        <p:guide pos="335"/>
        <p:guide pos="5425"/>
      </p:guideLst>
    </p:cSldViewPr>
  </p:slideViewPr>
  <p:notesTextViewPr>
    <p:cViewPr>
      <p:scale>
        <a:sx n="100" d="100"/>
        <a:sy n="100" d="100"/>
      </p:scale>
      <p:origin x="0" y="0"/>
    </p:cViewPr>
  </p:notesTextViewPr>
  <p:sorterViewPr>
    <p:cViewPr>
      <p:scale>
        <a:sx n="100" d="100"/>
        <a:sy n="100" d="100"/>
      </p:scale>
      <p:origin x="0" y="5208"/>
    </p:cViewPr>
  </p:sorterViewPr>
  <p:notesViewPr>
    <p:cSldViewPr snapToGrid="0">
      <p:cViewPr varScale="1">
        <p:scale>
          <a:sx n="86" d="100"/>
          <a:sy n="86" d="100"/>
        </p:scale>
        <p:origin x="-3834"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56CA8-7A21-4760-B514-5F6C408B686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C2EDBAE-484E-4504-B0A3-FB04D4F8065F}">
      <dgm:prSet phldrT="[Text]"/>
      <dgm:spPr/>
      <dgm:t>
        <a:bodyPr/>
        <a:lstStyle/>
        <a:p>
          <a:r>
            <a:rPr lang="en-US" b="1" dirty="0" smtClean="0"/>
            <a:t>Fee for Service</a:t>
          </a:r>
          <a:endParaRPr lang="en-US" b="1" dirty="0"/>
        </a:p>
      </dgm:t>
    </dgm:pt>
    <dgm:pt modelId="{7368A6BB-D7D4-4632-898A-1AAFB96E2A7D}" type="parTrans" cxnId="{3F1E4A13-64B2-4FE5-8402-5D46C10CCF83}">
      <dgm:prSet/>
      <dgm:spPr/>
      <dgm:t>
        <a:bodyPr/>
        <a:lstStyle/>
        <a:p>
          <a:endParaRPr lang="en-US"/>
        </a:p>
      </dgm:t>
    </dgm:pt>
    <dgm:pt modelId="{312F9F7A-6EB3-4F05-83F5-F9675E107FD9}" type="sibTrans" cxnId="{3F1E4A13-64B2-4FE5-8402-5D46C10CCF83}">
      <dgm:prSet/>
      <dgm:spPr/>
      <dgm:t>
        <a:bodyPr/>
        <a:lstStyle/>
        <a:p>
          <a:endParaRPr lang="en-US"/>
        </a:p>
      </dgm:t>
    </dgm:pt>
    <dgm:pt modelId="{6EAFFFAF-0AB2-429F-B185-2F44A7D9D4E4}">
      <dgm:prSet phldrT="[Text]"/>
      <dgm:spPr/>
      <dgm:t>
        <a:bodyPr/>
        <a:lstStyle/>
        <a:p>
          <a:r>
            <a:rPr lang="en-US" b="1" dirty="0" smtClean="0"/>
            <a:t>Pay for Performance: Bonuses for Quality </a:t>
          </a:r>
          <a:endParaRPr lang="en-US" b="1" dirty="0"/>
        </a:p>
      </dgm:t>
    </dgm:pt>
    <dgm:pt modelId="{0FAD792F-940D-4B03-9F42-C3C1ACAC9FFA}" type="parTrans" cxnId="{A192F40A-DBFE-430C-836B-9A7D23BEA300}">
      <dgm:prSet/>
      <dgm:spPr/>
      <dgm:t>
        <a:bodyPr/>
        <a:lstStyle/>
        <a:p>
          <a:endParaRPr lang="en-US"/>
        </a:p>
      </dgm:t>
    </dgm:pt>
    <dgm:pt modelId="{4D0C2A0B-B53B-47A4-9C93-A70674952025}" type="sibTrans" cxnId="{A192F40A-DBFE-430C-836B-9A7D23BEA300}">
      <dgm:prSet/>
      <dgm:spPr/>
      <dgm:t>
        <a:bodyPr/>
        <a:lstStyle/>
        <a:p>
          <a:endParaRPr lang="en-US"/>
        </a:p>
      </dgm:t>
    </dgm:pt>
    <dgm:pt modelId="{A979A6DF-D07E-496D-8B62-F9C10D97947B}">
      <dgm:prSet phldrT="[Text]"/>
      <dgm:spPr/>
      <dgm:t>
        <a:bodyPr/>
        <a:lstStyle/>
        <a:p>
          <a:r>
            <a:rPr lang="en-US" b="1" dirty="0" smtClean="0"/>
            <a:t>Shared Risk between</a:t>
          </a:r>
          <a:br>
            <a:rPr lang="en-US" b="1" dirty="0" smtClean="0"/>
          </a:br>
          <a:r>
            <a:rPr lang="en-US" b="1" dirty="0" smtClean="0"/>
            <a:t> Providers and Payers: Cost, quality, pay-backs</a:t>
          </a:r>
          <a:endParaRPr lang="en-US" b="1" dirty="0"/>
        </a:p>
      </dgm:t>
    </dgm:pt>
    <dgm:pt modelId="{F7BAC289-0D46-4614-9C78-B86DEA280F21}" type="parTrans" cxnId="{3FB658C3-1DBE-4379-A15B-E635156755BB}">
      <dgm:prSet/>
      <dgm:spPr/>
      <dgm:t>
        <a:bodyPr/>
        <a:lstStyle/>
        <a:p>
          <a:endParaRPr lang="en-US"/>
        </a:p>
      </dgm:t>
    </dgm:pt>
    <dgm:pt modelId="{EF1966D5-DAC8-4000-8035-6706D3F72029}" type="sibTrans" cxnId="{3FB658C3-1DBE-4379-A15B-E635156755BB}">
      <dgm:prSet/>
      <dgm:spPr/>
      <dgm:t>
        <a:bodyPr/>
        <a:lstStyle/>
        <a:p>
          <a:endParaRPr lang="en-US"/>
        </a:p>
      </dgm:t>
    </dgm:pt>
    <dgm:pt modelId="{FA4B88C0-E447-464C-89F7-B5B9D8C741AD}">
      <dgm:prSet phldrT="[Text]"/>
      <dgm:spPr/>
      <dgm:t>
        <a:bodyPr/>
        <a:lstStyle/>
        <a:p>
          <a:r>
            <a:rPr lang="en-US" b="1" dirty="0" smtClean="0"/>
            <a:t>Global Budget:</a:t>
          </a:r>
        </a:p>
        <a:p>
          <a:r>
            <a:rPr lang="en-US" b="1" dirty="0" smtClean="0"/>
            <a:t>fixed maximum expenditures for defined set of services or payback $ over budget</a:t>
          </a:r>
          <a:endParaRPr lang="en-US" b="1" dirty="0"/>
        </a:p>
      </dgm:t>
    </dgm:pt>
    <dgm:pt modelId="{C8F47666-2282-4AAD-8C4E-BEA40A8C8BE0}" type="parTrans" cxnId="{CA34DB5A-65AC-4DDC-8A0A-72A43CABD071}">
      <dgm:prSet/>
      <dgm:spPr/>
      <dgm:t>
        <a:bodyPr/>
        <a:lstStyle/>
        <a:p>
          <a:endParaRPr lang="en-US"/>
        </a:p>
      </dgm:t>
    </dgm:pt>
    <dgm:pt modelId="{AE4911CE-16EE-4C3C-BCC2-FFAC6392B5EA}" type="sibTrans" cxnId="{CA34DB5A-65AC-4DDC-8A0A-72A43CABD071}">
      <dgm:prSet/>
      <dgm:spPr/>
      <dgm:t>
        <a:bodyPr/>
        <a:lstStyle/>
        <a:p>
          <a:endParaRPr lang="en-US"/>
        </a:p>
      </dgm:t>
    </dgm:pt>
    <dgm:pt modelId="{0607DC0A-43CD-42EA-A531-8F7CA3D330F9}">
      <dgm:prSet phldrT="[Text]"/>
      <dgm:spPr/>
      <dgm:t>
        <a:bodyPr/>
        <a:lstStyle/>
        <a:p>
          <a:r>
            <a:rPr lang="en-US" b="1" dirty="0" smtClean="0">
              <a:solidFill>
                <a:srgbClr val="C00000"/>
              </a:solidFill>
            </a:rPr>
            <a:t>Accountable Care Organization: Provider takes full financial accountability for enrolled patients</a:t>
          </a:r>
        </a:p>
        <a:p>
          <a:endParaRPr lang="en-US" dirty="0"/>
        </a:p>
      </dgm:t>
    </dgm:pt>
    <dgm:pt modelId="{72267C35-ECD5-4AB2-B7B8-7BB5C83B56B5}" type="parTrans" cxnId="{307AA17F-75C1-402A-87EB-D30E630C7297}">
      <dgm:prSet/>
      <dgm:spPr/>
      <dgm:t>
        <a:bodyPr/>
        <a:lstStyle/>
        <a:p>
          <a:endParaRPr lang="en-US"/>
        </a:p>
      </dgm:t>
    </dgm:pt>
    <dgm:pt modelId="{70402B5A-35F1-4368-A32B-18D4411F0FA4}" type="sibTrans" cxnId="{307AA17F-75C1-402A-87EB-D30E630C7297}">
      <dgm:prSet/>
      <dgm:spPr/>
      <dgm:t>
        <a:bodyPr/>
        <a:lstStyle/>
        <a:p>
          <a:endParaRPr lang="en-US"/>
        </a:p>
      </dgm:t>
    </dgm:pt>
    <dgm:pt modelId="{6C6F559C-6D6F-4994-BAA3-5FE06EBF3246}" type="pres">
      <dgm:prSet presAssocID="{81456CA8-7A21-4760-B514-5F6C408B6862}" presName="Name0" presStyleCnt="0">
        <dgm:presLayoutVars>
          <dgm:dir/>
          <dgm:resizeHandles val="exact"/>
        </dgm:presLayoutVars>
      </dgm:prSet>
      <dgm:spPr/>
      <dgm:t>
        <a:bodyPr/>
        <a:lstStyle/>
        <a:p>
          <a:endParaRPr lang="en-US"/>
        </a:p>
      </dgm:t>
    </dgm:pt>
    <dgm:pt modelId="{4F8B55AE-FD8B-4A03-9CC6-8C6BE3EB0009}" type="pres">
      <dgm:prSet presAssocID="{EC2EDBAE-484E-4504-B0A3-FB04D4F8065F}" presName="Name5" presStyleLbl="vennNode1" presStyleIdx="0" presStyleCnt="5">
        <dgm:presLayoutVars>
          <dgm:bulletEnabled val="1"/>
        </dgm:presLayoutVars>
      </dgm:prSet>
      <dgm:spPr/>
      <dgm:t>
        <a:bodyPr/>
        <a:lstStyle/>
        <a:p>
          <a:endParaRPr lang="en-US"/>
        </a:p>
      </dgm:t>
    </dgm:pt>
    <dgm:pt modelId="{8D5DC55F-1E23-4E89-AD4F-1F49FBC54A23}" type="pres">
      <dgm:prSet presAssocID="{312F9F7A-6EB3-4F05-83F5-F9675E107FD9}" presName="space" presStyleCnt="0"/>
      <dgm:spPr/>
    </dgm:pt>
    <dgm:pt modelId="{451A1BD6-6D65-491B-8D91-2C7E0EE9D6DB}" type="pres">
      <dgm:prSet presAssocID="{6EAFFFAF-0AB2-429F-B185-2F44A7D9D4E4}" presName="Name5" presStyleLbl="vennNode1" presStyleIdx="1" presStyleCnt="5" custLinFactNeighborX="8656" custLinFactNeighborY="1500">
        <dgm:presLayoutVars>
          <dgm:bulletEnabled val="1"/>
        </dgm:presLayoutVars>
      </dgm:prSet>
      <dgm:spPr/>
      <dgm:t>
        <a:bodyPr/>
        <a:lstStyle/>
        <a:p>
          <a:endParaRPr lang="en-US"/>
        </a:p>
      </dgm:t>
    </dgm:pt>
    <dgm:pt modelId="{59D73647-536F-4D1D-96DA-A2CCB22D540E}" type="pres">
      <dgm:prSet presAssocID="{4D0C2A0B-B53B-47A4-9C93-A70674952025}" presName="space" presStyleCnt="0"/>
      <dgm:spPr/>
    </dgm:pt>
    <dgm:pt modelId="{4FC8A219-F77B-4B89-9156-CFE9C5A93A6A}" type="pres">
      <dgm:prSet presAssocID="{A979A6DF-D07E-496D-8B62-F9C10D97947B}" presName="Name5" presStyleLbl="vennNode1" presStyleIdx="2" presStyleCnt="5">
        <dgm:presLayoutVars>
          <dgm:bulletEnabled val="1"/>
        </dgm:presLayoutVars>
      </dgm:prSet>
      <dgm:spPr/>
      <dgm:t>
        <a:bodyPr/>
        <a:lstStyle/>
        <a:p>
          <a:endParaRPr lang="en-US"/>
        </a:p>
      </dgm:t>
    </dgm:pt>
    <dgm:pt modelId="{FBFFFD80-5886-4AD9-B539-5669BFCCCB14}" type="pres">
      <dgm:prSet presAssocID="{EF1966D5-DAC8-4000-8035-6706D3F72029}" presName="space" presStyleCnt="0"/>
      <dgm:spPr/>
    </dgm:pt>
    <dgm:pt modelId="{E7947BA0-9E75-4CE0-8B72-F66CE850AB46}" type="pres">
      <dgm:prSet presAssocID="{FA4B88C0-E447-464C-89F7-B5B9D8C741AD}" presName="Name5" presStyleLbl="vennNode1" presStyleIdx="3" presStyleCnt="5">
        <dgm:presLayoutVars>
          <dgm:bulletEnabled val="1"/>
        </dgm:presLayoutVars>
      </dgm:prSet>
      <dgm:spPr/>
      <dgm:t>
        <a:bodyPr/>
        <a:lstStyle/>
        <a:p>
          <a:endParaRPr lang="en-US"/>
        </a:p>
      </dgm:t>
    </dgm:pt>
    <dgm:pt modelId="{2D0CDDBA-5DA9-4754-9F69-239050E6A71E}" type="pres">
      <dgm:prSet presAssocID="{AE4911CE-16EE-4C3C-BCC2-FFAC6392B5EA}" presName="space" presStyleCnt="0"/>
      <dgm:spPr/>
    </dgm:pt>
    <dgm:pt modelId="{5117D5E8-2D9E-46F5-A54A-3572C7044520}" type="pres">
      <dgm:prSet presAssocID="{0607DC0A-43CD-42EA-A531-8F7CA3D330F9}" presName="Name5" presStyleLbl="vennNode1" presStyleIdx="4" presStyleCnt="5">
        <dgm:presLayoutVars>
          <dgm:bulletEnabled val="1"/>
        </dgm:presLayoutVars>
      </dgm:prSet>
      <dgm:spPr/>
      <dgm:t>
        <a:bodyPr/>
        <a:lstStyle/>
        <a:p>
          <a:endParaRPr lang="en-US"/>
        </a:p>
      </dgm:t>
    </dgm:pt>
  </dgm:ptLst>
  <dgm:cxnLst>
    <dgm:cxn modelId="{CD8B82D3-981A-4EFF-95DB-EF166F6D4A3B}" type="presOf" srcId="{81456CA8-7A21-4760-B514-5F6C408B6862}" destId="{6C6F559C-6D6F-4994-BAA3-5FE06EBF3246}" srcOrd="0" destOrd="0" presId="urn:microsoft.com/office/officeart/2005/8/layout/venn3"/>
    <dgm:cxn modelId="{A192F40A-DBFE-430C-836B-9A7D23BEA300}" srcId="{81456CA8-7A21-4760-B514-5F6C408B6862}" destId="{6EAFFFAF-0AB2-429F-B185-2F44A7D9D4E4}" srcOrd="1" destOrd="0" parTransId="{0FAD792F-940D-4B03-9F42-C3C1ACAC9FFA}" sibTransId="{4D0C2A0B-B53B-47A4-9C93-A70674952025}"/>
    <dgm:cxn modelId="{3F1E4A13-64B2-4FE5-8402-5D46C10CCF83}" srcId="{81456CA8-7A21-4760-B514-5F6C408B6862}" destId="{EC2EDBAE-484E-4504-B0A3-FB04D4F8065F}" srcOrd="0" destOrd="0" parTransId="{7368A6BB-D7D4-4632-898A-1AAFB96E2A7D}" sibTransId="{312F9F7A-6EB3-4F05-83F5-F9675E107FD9}"/>
    <dgm:cxn modelId="{893CC709-5933-45E5-B6A5-EC8126BB7D86}" type="presOf" srcId="{0607DC0A-43CD-42EA-A531-8F7CA3D330F9}" destId="{5117D5E8-2D9E-46F5-A54A-3572C7044520}" srcOrd="0" destOrd="0" presId="urn:microsoft.com/office/officeart/2005/8/layout/venn3"/>
    <dgm:cxn modelId="{DC4493F0-BDDE-49D4-92D7-141914976C67}" type="presOf" srcId="{A979A6DF-D07E-496D-8B62-F9C10D97947B}" destId="{4FC8A219-F77B-4B89-9156-CFE9C5A93A6A}" srcOrd="0" destOrd="0" presId="urn:microsoft.com/office/officeart/2005/8/layout/venn3"/>
    <dgm:cxn modelId="{CC40B2EB-6122-4C99-950F-BD0AA6A1B039}" type="presOf" srcId="{EC2EDBAE-484E-4504-B0A3-FB04D4F8065F}" destId="{4F8B55AE-FD8B-4A03-9CC6-8C6BE3EB0009}" srcOrd="0" destOrd="0" presId="urn:microsoft.com/office/officeart/2005/8/layout/venn3"/>
    <dgm:cxn modelId="{CA34DB5A-65AC-4DDC-8A0A-72A43CABD071}" srcId="{81456CA8-7A21-4760-B514-5F6C408B6862}" destId="{FA4B88C0-E447-464C-89F7-B5B9D8C741AD}" srcOrd="3" destOrd="0" parTransId="{C8F47666-2282-4AAD-8C4E-BEA40A8C8BE0}" sibTransId="{AE4911CE-16EE-4C3C-BCC2-FFAC6392B5EA}"/>
    <dgm:cxn modelId="{DB02BDFC-D650-4BB6-A50C-41C86FB14367}" type="presOf" srcId="{6EAFFFAF-0AB2-429F-B185-2F44A7D9D4E4}" destId="{451A1BD6-6D65-491B-8D91-2C7E0EE9D6DB}" srcOrd="0" destOrd="0" presId="urn:microsoft.com/office/officeart/2005/8/layout/venn3"/>
    <dgm:cxn modelId="{3FB658C3-1DBE-4379-A15B-E635156755BB}" srcId="{81456CA8-7A21-4760-B514-5F6C408B6862}" destId="{A979A6DF-D07E-496D-8B62-F9C10D97947B}" srcOrd="2" destOrd="0" parTransId="{F7BAC289-0D46-4614-9C78-B86DEA280F21}" sibTransId="{EF1966D5-DAC8-4000-8035-6706D3F72029}"/>
    <dgm:cxn modelId="{307AA17F-75C1-402A-87EB-D30E630C7297}" srcId="{81456CA8-7A21-4760-B514-5F6C408B6862}" destId="{0607DC0A-43CD-42EA-A531-8F7CA3D330F9}" srcOrd="4" destOrd="0" parTransId="{72267C35-ECD5-4AB2-B7B8-7BB5C83B56B5}" sibTransId="{70402B5A-35F1-4368-A32B-18D4411F0FA4}"/>
    <dgm:cxn modelId="{171762EC-DAB7-4AD3-A78A-B90012EFF248}" type="presOf" srcId="{FA4B88C0-E447-464C-89F7-B5B9D8C741AD}" destId="{E7947BA0-9E75-4CE0-8B72-F66CE850AB46}" srcOrd="0" destOrd="0" presId="urn:microsoft.com/office/officeart/2005/8/layout/venn3"/>
    <dgm:cxn modelId="{75F843E4-191E-4E17-8769-BBAECA0E3364}" type="presParOf" srcId="{6C6F559C-6D6F-4994-BAA3-5FE06EBF3246}" destId="{4F8B55AE-FD8B-4A03-9CC6-8C6BE3EB0009}" srcOrd="0" destOrd="0" presId="urn:microsoft.com/office/officeart/2005/8/layout/venn3"/>
    <dgm:cxn modelId="{A1A47871-55AB-44AE-AFD1-B465BA98C193}" type="presParOf" srcId="{6C6F559C-6D6F-4994-BAA3-5FE06EBF3246}" destId="{8D5DC55F-1E23-4E89-AD4F-1F49FBC54A23}" srcOrd="1" destOrd="0" presId="urn:microsoft.com/office/officeart/2005/8/layout/venn3"/>
    <dgm:cxn modelId="{F8D54072-6EA8-4F1C-8639-EF21E76BD15A}" type="presParOf" srcId="{6C6F559C-6D6F-4994-BAA3-5FE06EBF3246}" destId="{451A1BD6-6D65-491B-8D91-2C7E0EE9D6DB}" srcOrd="2" destOrd="0" presId="urn:microsoft.com/office/officeart/2005/8/layout/venn3"/>
    <dgm:cxn modelId="{EE276C2A-2323-490A-98B8-CF310CF8989C}" type="presParOf" srcId="{6C6F559C-6D6F-4994-BAA3-5FE06EBF3246}" destId="{59D73647-536F-4D1D-96DA-A2CCB22D540E}" srcOrd="3" destOrd="0" presId="urn:microsoft.com/office/officeart/2005/8/layout/venn3"/>
    <dgm:cxn modelId="{0D405892-1242-46A0-8C92-E843300B60EA}" type="presParOf" srcId="{6C6F559C-6D6F-4994-BAA3-5FE06EBF3246}" destId="{4FC8A219-F77B-4B89-9156-CFE9C5A93A6A}" srcOrd="4" destOrd="0" presId="urn:microsoft.com/office/officeart/2005/8/layout/venn3"/>
    <dgm:cxn modelId="{BAA609DE-E05A-4E82-A805-1888E89ACFA8}" type="presParOf" srcId="{6C6F559C-6D6F-4994-BAA3-5FE06EBF3246}" destId="{FBFFFD80-5886-4AD9-B539-5669BFCCCB14}" srcOrd="5" destOrd="0" presId="urn:microsoft.com/office/officeart/2005/8/layout/venn3"/>
    <dgm:cxn modelId="{B77F1573-A5C7-408D-B40B-F4EA000F9DF2}" type="presParOf" srcId="{6C6F559C-6D6F-4994-BAA3-5FE06EBF3246}" destId="{E7947BA0-9E75-4CE0-8B72-F66CE850AB46}" srcOrd="6" destOrd="0" presId="urn:microsoft.com/office/officeart/2005/8/layout/venn3"/>
    <dgm:cxn modelId="{FDDAE0B3-B760-4861-9767-77FBEE6A5B14}" type="presParOf" srcId="{6C6F559C-6D6F-4994-BAA3-5FE06EBF3246}" destId="{2D0CDDBA-5DA9-4754-9F69-239050E6A71E}" srcOrd="7" destOrd="0" presId="urn:microsoft.com/office/officeart/2005/8/layout/venn3"/>
    <dgm:cxn modelId="{A89F809F-3697-4655-BDF1-7083CAA1EFC5}" type="presParOf" srcId="{6C6F559C-6D6F-4994-BAA3-5FE06EBF3246}" destId="{5117D5E8-2D9E-46F5-A54A-3572C7044520}"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2A47B4-F578-4119-A657-F0F00B0F17C6}" type="doc">
      <dgm:prSet loTypeId="urn:microsoft.com/office/officeart/2008/layout/AlternatingHexagons" loCatId="list" qsTypeId="urn:microsoft.com/office/officeart/2005/8/quickstyle/simple1" qsCatId="simple" csTypeId="urn:microsoft.com/office/officeart/2005/8/colors/colorful1#1" csCatId="colorful" phldr="1"/>
      <dgm:spPr/>
      <dgm:t>
        <a:bodyPr/>
        <a:lstStyle/>
        <a:p>
          <a:endParaRPr lang="en-US"/>
        </a:p>
      </dgm:t>
    </dgm:pt>
    <dgm:pt modelId="{46BCB7B5-0479-4962-9898-F43ECC2E884D}">
      <dgm:prSet phldrT="[Text]" custT="1"/>
      <dgm:spPr>
        <a:xfrm rot="5400000">
          <a:off x="2584773" y="693574"/>
          <a:ext cx="1053778" cy="981841"/>
        </a:xfrm>
        <a:solidFill>
          <a:srgbClr val="7030A0"/>
        </a:solidFill>
        <a:ln w="25400" cap="flat" cmpd="sng" algn="ctr">
          <a:solidFill>
            <a:sysClr val="window" lastClr="FFFFFF">
              <a:hueOff val="0"/>
              <a:satOff val="0"/>
              <a:lumOff val="0"/>
              <a:alphaOff val="0"/>
            </a:sysClr>
          </a:solidFill>
          <a:prstDash val="solid"/>
        </a:ln>
        <a:effectLst/>
      </dgm:spPr>
      <dgm:t>
        <a:bodyPr/>
        <a:lstStyle/>
        <a:p>
          <a:r>
            <a:rPr lang="en-US" sz="1100" dirty="0" smtClean="0">
              <a:solidFill>
                <a:sysClr val="window" lastClr="FFFFFF"/>
              </a:solidFill>
              <a:latin typeface="Calibri"/>
              <a:ea typeface="+mn-ea"/>
              <a:cs typeface="+mn-cs"/>
            </a:rPr>
            <a:t>Payer High Risk Lists</a:t>
          </a:r>
          <a:endParaRPr lang="en-US" sz="1100" dirty="0">
            <a:solidFill>
              <a:sysClr val="window" lastClr="FFFFFF"/>
            </a:solidFill>
            <a:latin typeface="Calibri"/>
            <a:ea typeface="+mn-ea"/>
            <a:cs typeface="+mn-cs"/>
          </a:endParaRPr>
        </a:p>
      </dgm:t>
    </dgm:pt>
    <dgm:pt modelId="{28081729-792C-4EBC-A646-2089E2B3C625}" type="parTrans" cxnId="{DB8C59F0-EA3C-42FE-A885-3B4006BA52BF}">
      <dgm:prSet/>
      <dgm:spPr/>
      <dgm:t>
        <a:bodyPr/>
        <a:lstStyle/>
        <a:p>
          <a:endParaRPr lang="en-US"/>
        </a:p>
      </dgm:t>
    </dgm:pt>
    <dgm:pt modelId="{07F3E955-58CC-48E4-96A8-A703708AD819}" type="sibTrans" cxnId="{DB8C59F0-EA3C-42FE-A885-3B4006BA52BF}">
      <dgm:prSet custT="1"/>
      <dgm:spPr>
        <a:xfrm rot="5400000">
          <a:off x="2452431" y="2166512"/>
          <a:ext cx="1364615" cy="1078665"/>
        </a:xfrm>
        <a:solidFill>
          <a:srgbClr val="619428"/>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Calibri"/>
              <a:ea typeface="+mn-ea"/>
              <a:cs typeface="+mn-cs"/>
            </a:rPr>
            <a:t>Complex</a:t>
          </a:r>
          <a:r>
            <a:rPr lang="en-US" sz="1400" baseline="0" dirty="0" smtClean="0">
              <a:solidFill>
                <a:sysClr val="window" lastClr="FFFFFF"/>
              </a:solidFill>
              <a:latin typeface="Calibri"/>
              <a:ea typeface="+mn-ea"/>
              <a:cs typeface="+mn-cs"/>
            </a:rPr>
            <a:t> Care Management</a:t>
          </a:r>
          <a:endParaRPr lang="en-US" sz="1400" dirty="0">
            <a:solidFill>
              <a:sysClr val="window" lastClr="FFFFFF"/>
            </a:solidFill>
            <a:latin typeface="Calibri"/>
            <a:ea typeface="+mn-ea"/>
            <a:cs typeface="+mn-cs"/>
          </a:endParaRPr>
        </a:p>
      </dgm:t>
    </dgm:pt>
    <dgm:pt modelId="{4944A4EF-3210-4FD1-84A7-E9A829F1FCFB}">
      <dgm:prSet phldrT="[Text]" custT="1"/>
      <dgm:spPr>
        <a:xfrm rot="5400000">
          <a:off x="1098173" y="2372273"/>
          <a:ext cx="949464" cy="929824"/>
        </a:xfrm>
        <a:solidFill>
          <a:srgbClr val="00B0F0"/>
        </a:solidFill>
        <a:ln w="25400" cap="flat" cmpd="sng" algn="ctr">
          <a:solidFill>
            <a:sysClr val="window" lastClr="FFFFFF">
              <a:hueOff val="0"/>
              <a:satOff val="0"/>
              <a:lumOff val="0"/>
              <a:alphaOff val="0"/>
            </a:sysClr>
          </a:solidFill>
          <a:prstDash val="solid"/>
        </a:ln>
        <a:effectLst/>
      </dgm:spPr>
      <dgm:t>
        <a:bodyPr/>
        <a:lstStyle/>
        <a:p>
          <a:r>
            <a:rPr lang="en-US" sz="1100" dirty="0" smtClean="0">
              <a:solidFill>
                <a:sysClr val="window" lastClr="FFFFFF"/>
              </a:solidFill>
              <a:latin typeface="Calibri"/>
              <a:ea typeface="+mn-ea"/>
              <a:cs typeface="+mn-cs"/>
            </a:rPr>
            <a:t>Hospital</a:t>
          </a:r>
          <a:r>
            <a:rPr lang="en-US" sz="1100" baseline="0" dirty="0" smtClean="0">
              <a:solidFill>
                <a:sysClr val="window" lastClr="FFFFFF"/>
              </a:solidFill>
              <a:latin typeface="Calibri"/>
              <a:ea typeface="+mn-ea"/>
              <a:cs typeface="+mn-cs"/>
            </a:rPr>
            <a:t> to Home Staff</a:t>
          </a:r>
          <a:endParaRPr lang="en-US" sz="1100" dirty="0">
            <a:solidFill>
              <a:sysClr val="window" lastClr="FFFFFF"/>
            </a:solidFill>
            <a:latin typeface="Calibri"/>
            <a:ea typeface="+mn-ea"/>
            <a:cs typeface="+mn-cs"/>
          </a:endParaRPr>
        </a:p>
      </dgm:t>
    </dgm:pt>
    <dgm:pt modelId="{DCDB90C1-27FD-43CA-8E74-8909423B6F8B}" type="parTrans" cxnId="{12123DEB-B30D-4454-BB59-1065DE100ACF}">
      <dgm:prSet/>
      <dgm:spPr/>
      <dgm:t>
        <a:bodyPr/>
        <a:lstStyle/>
        <a:p>
          <a:endParaRPr lang="en-US"/>
        </a:p>
      </dgm:t>
    </dgm:pt>
    <dgm:pt modelId="{0C128ABC-7F85-460B-B1E0-406B926375E4}" type="sibTrans" cxnId="{12123DEB-B30D-4454-BB59-1065DE100ACF}">
      <dgm:prSet custT="1"/>
      <dgm:spPr>
        <a:xfrm rot="5400000">
          <a:off x="4325332" y="2302307"/>
          <a:ext cx="956638" cy="923642"/>
        </a:xfrm>
        <a:solidFill>
          <a:srgbClr val="00B0F0"/>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 lastClr="FFFFFF"/>
              </a:solidFill>
              <a:latin typeface="Calibri"/>
              <a:ea typeface="+mn-ea"/>
              <a:cs typeface="+mn-cs"/>
            </a:rPr>
            <a:t>Inpatient Case Mgrs &amp; Social Workers</a:t>
          </a:r>
          <a:endParaRPr lang="en-US" sz="1100" b="1" dirty="0">
            <a:solidFill>
              <a:sysClr val="window" lastClr="FFFFFF"/>
            </a:solidFill>
            <a:latin typeface="Calibri"/>
            <a:ea typeface="+mn-ea"/>
            <a:cs typeface="+mn-cs"/>
          </a:endParaRPr>
        </a:p>
      </dgm:t>
    </dgm:pt>
    <dgm:pt modelId="{C94E5F90-CBF3-4E4B-950B-998E3F5EBF6D}">
      <dgm:prSet phldrT="[Text]" custT="1">
        <dgm:style>
          <a:lnRef idx="3">
            <a:schemeClr val="lt1"/>
          </a:lnRef>
          <a:fillRef idx="1">
            <a:schemeClr val="accent5"/>
          </a:fillRef>
          <a:effectRef idx="1">
            <a:schemeClr val="accent5"/>
          </a:effectRef>
          <a:fontRef idx="minor">
            <a:schemeClr val="lt1"/>
          </a:fontRef>
        </dgm:style>
      </dgm:prSet>
      <dgm:spPr>
        <a:xfrm rot="5400000">
          <a:off x="3990538" y="3470360"/>
          <a:ext cx="907179" cy="822917"/>
        </a:xfrm>
        <a:solidFill>
          <a:srgbClr val="7030A0"/>
        </a:solidFill>
        <a:ln>
          <a:noFill/>
        </a:ln>
      </dgm:spPr>
      <dgm:t>
        <a:bodyPr/>
        <a:lstStyle/>
        <a:p>
          <a:r>
            <a:rPr lang="en-US" sz="1200" b="1" dirty="0" smtClean="0">
              <a:solidFill>
                <a:sysClr val="window" lastClr="FFFFFF"/>
              </a:solidFill>
              <a:latin typeface="Calibri"/>
              <a:ea typeface="+mn-ea"/>
              <a:cs typeface="+mn-cs"/>
            </a:rPr>
            <a:t>High ED use Lists</a:t>
          </a:r>
          <a:endParaRPr lang="en-US" sz="1200" b="1" dirty="0">
            <a:solidFill>
              <a:sysClr val="window" lastClr="FFFFFF"/>
            </a:solidFill>
            <a:latin typeface="Calibri"/>
            <a:ea typeface="+mn-ea"/>
            <a:cs typeface="+mn-cs"/>
          </a:endParaRPr>
        </a:p>
      </dgm:t>
    </dgm:pt>
    <dgm:pt modelId="{40522AB6-EA58-4EB2-820A-59046C7C61F8}" type="parTrans" cxnId="{C8BA5592-23C6-4934-BD13-BC8C0FFBB3F0}">
      <dgm:prSet/>
      <dgm:spPr/>
      <dgm:t>
        <a:bodyPr/>
        <a:lstStyle/>
        <a:p>
          <a:endParaRPr lang="en-US"/>
        </a:p>
      </dgm:t>
    </dgm:pt>
    <dgm:pt modelId="{37C90D7A-8D74-4E54-90AB-A774D5DCE112}" type="sibTrans" cxnId="{C8BA5592-23C6-4934-BD13-BC8C0FFBB3F0}">
      <dgm:prSet custT="1"/>
      <dgm:spPr>
        <a:xfrm rot="5400000">
          <a:off x="2653803" y="3662968"/>
          <a:ext cx="983742" cy="928973"/>
        </a:xfrm>
        <a:solidFill>
          <a:srgbClr val="C00000"/>
        </a:solidFill>
        <a:ln w="25400" cap="flat" cmpd="sng" algn="ctr">
          <a:solidFill>
            <a:sysClr val="window" lastClr="FFFFFF">
              <a:hueOff val="0"/>
              <a:satOff val="0"/>
              <a:lumOff val="0"/>
              <a:alphaOff val="0"/>
            </a:sysClr>
          </a:solidFill>
          <a:prstDash val="solid"/>
        </a:ln>
        <a:effectLst/>
      </dgm:spPr>
      <dgm:t>
        <a:bodyPr/>
        <a:lstStyle/>
        <a:p>
          <a:r>
            <a:rPr lang="en-US" sz="1200" b="1" dirty="0" smtClean="0">
              <a:solidFill>
                <a:sysClr val="window" lastClr="FFFFFF"/>
              </a:solidFill>
              <a:latin typeface="Calibri"/>
              <a:ea typeface="+mn-ea"/>
              <a:cs typeface="+mn-cs"/>
            </a:rPr>
            <a:t>Readmission Reports</a:t>
          </a:r>
          <a:endParaRPr lang="en-US" sz="1200" b="1" dirty="0">
            <a:solidFill>
              <a:sysClr val="window" lastClr="FFFFFF"/>
            </a:solidFill>
            <a:latin typeface="Calibri"/>
            <a:ea typeface="+mn-ea"/>
            <a:cs typeface="+mn-cs"/>
          </a:endParaRPr>
        </a:p>
      </dgm:t>
    </dgm:pt>
    <dgm:pt modelId="{4206FB37-8EA2-4F7B-B2F8-7D20A9FC58F7}">
      <dgm:prSet phldrT="[Text]" custT="1"/>
      <dgm:spPr>
        <a:xfrm rot="5400000">
          <a:off x="1391423" y="1339438"/>
          <a:ext cx="983691" cy="861889"/>
        </a:xfrm>
        <a:solidFill>
          <a:srgbClr val="00B0F0"/>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 lastClr="FFFFFF"/>
              </a:solidFill>
              <a:latin typeface="Calibri"/>
              <a:ea typeface="+mn-ea"/>
              <a:cs typeface="+mn-cs"/>
            </a:rPr>
            <a:t>Hospitalists</a:t>
          </a:r>
          <a:r>
            <a:rPr lang="en-US" sz="1100" b="1" baseline="0" dirty="0" smtClean="0">
              <a:solidFill>
                <a:sysClr val="window" lastClr="FFFFFF"/>
              </a:solidFill>
              <a:latin typeface="Calibri"/>
              <a:ea typeface="+mn-ea"/>
              <a:cs typeface="+mn-cs"/>
            </a:rPr>
            <a:t> and Specialists</a:t>
          </a:r>
          <a:endParaRPr lang="en-US" sz="1100" b="1" dirty="0">
            <a:solidFill>
              <a:sysClr val="window" lastClr="FFFFFF"/>
            </a:solidFill>
            <a:latin typeface="Calibri"/>
            <a:ea typeface="+mn-ea"/>
            <a:cs typeface="+mn-cs"/>
          </a:endParaRPr>
        </a:p>
      </dgm:t>
    </dgm:pt>
    <dgm:pt modelId="{05E1FC42-1635-4D18-AB40-52440E2C4C4F}" type="parTrans" cxnId="{B5C2913F-4B4D-4151-A558-BEE8105AD382}">
      <dgm:prSet/>
      <dgm:spPr/>
      <dgm:t>
        <a:bodyPr/>
        <a:lstStyle/>
        <a:p>
          <a:endParaRPr lang="en-US"/>
        </a:p>
      </dgm:t>
    </dgm:pt>
    <dgm:pt modelId="{4144DDFD-2728-49B5-9113-A6D44CF56060}" type="sibTrans" cxnId="{B5C2913F-4B4D-4151-A558-BEE8105AD382}">
      <dgm:prSet custT="1"/>
      <dgm:spPr>
        <a:xfrm rot="5400000">
          <a:off x="3854234" y="1374110"/>
          <a:ext cx="975836" cy="877999"/>
        </a:xfrm>
        <a:solidFill>
          <a:srgbClr val="C00000"/>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 lastClr="FFFFFF"/>
              </a:solidFill>
              <a:latin typeface="Calibri"/>
              <a:ea typeface="+mn-ea"/>
              <a:cs typeface="+mn-cs"/>
            </a:rPr>
            <a:t>Authorization</a:t>
          </a:r>
          <a:r>
            <a:rPr lang="en-US" sz="1100" b="1" baseline="0" dirty="0" smtClean="0">
              <a:solidFill>
                <a:sysClr val="window" lastClr="FFFFFF"/>
              </a:solidFill>
              <a:latin typeface="Calibri"/>
              <a:ea typeface="+mn-ea"/>
              <a:cs typeface="+mn-cs"/>
            </a:rPr>
            <a:t> and D/C Lists</a:t>
          </a:r>
          <a:endParaRPr lang="en-US" sz="1100" b="1" dirty="0">
            <a:solidFill>
              <a:sysClr val="window" lastClr="FFFFFF"/>
            </a:solidFill>
            <a:latin typeface="Calibri"/>
            <a:ea typeface="+mn-ea"/>
            <a:cs typeface="+mn-cs"/>
          </a:endParaRPr>
        </a:p>
      </dgm:t>
    </dgm:pt>
    <dgm:pt modelId="{F68679DA-E8BF-4B7F-9B4D-0B45E21B2586}">
      <dgm:prSet phldrT="[Text]" custT="1"/>
      <dgm:spPr>
        <a:xfrm rot="5400000">
          <a:off x="1458193" y="3495968"/>
          <a:ext cx="964416" cy="850954"/>
        </a:xfrm>
        <a:solidFill>
          <a:srgbClr val="C00000"/>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 lastClr="FFFFFF"/>
              </a:solidFill>
              <a:latin typeface="Calibri"/>
              <a:ea typeface="+mn-ea"/>
              <a:cs typeface="+mn-cs"/>
            </a:rPr>
            <a:t>Disease</a:t>
          </a:r>
          <a:r>
            <a:rPr lang="en-US" sz="1100" b="1" baseline="0" dirty="0" smtClean="0">
              <a:solidFill>
                <a:sysClr val="window" lastClr="FFFFFF"/>
              </a:solidFill>
              <a:latin typeface="Calibri"/>
              <a:ea typeface="+mn-ea"/>
              <a:cs typeface="+mn-cs"/>
            </a:rPr>
            <a:t> Registries </a:t>
          </a:r>
          <a:endParaRPr lang="en-US" sz="1100" b="1" dirty="0">
            <a:solidFill>
              <a:sysClr val="window" lastClr="FFFFFF"/>
            </a:solidFill>
            <a:latin typeface="Calibri"/>
            <a:ea typeface="+mn-ea"/>
            <a:cs typeface="+mn-cs"/>
          </a:endParaRPr>
        </a:p>
      </dgm:t>
    </dgm:pt>
    <dgm:pt modelId="{54C8652D-CB76-4C0E-8F9F-8723CD71F6B1}" type="parTrans" cxnId="{60D409CA-4791-4F57-9102-DE5B1C6C1194}">
      <dgm:prSet/>
      <dgm:spPr/>
      <dgm:t>
        <a:bodyPr/>
        <a:lstStyle/>
        <a:p>
          <a:endParaRPr lang="en-US"/>
        </a:p>
      </dgm:t>
    </dgm:pt>
    <dgm:pt modelId="{79D43B3A-C371-4915-8B2B-24793F566D02}" type="sibTrans" cxnId="{60D409CA-4791-4F57-9102-DE5B1C6C1194}">
      <dgm:prSet custT="1"/>
      <dgm:spPr>
        <a:xfrm rot="5400000">
          <a:off x="8568677" y="1589630"/>
          <a:ext cx="850980" cy="740353"/>
        </a:xfrm>
        <a:solidFill>
          <a:srgbClr val="7030A0"/>
        </a:solidFill>
      </dgm:spPr>
      <dgm:t>
        <a:bodyPr/>
        <a:lstStyle/>
        <a:p>
          <a:r>
            <a:rPr lang="en-US" sz="1000" dirty="0" smtClean="0"/>
            <a:t>PCP &amp; Care Team</a:t>
          </a:r>
          <a:r>
            <a:rPr lang="en-US" sz="1000" baseline="0" dirty="0" smtClean="0"/>
            <a:t> Referral</a:t>
          </a:r>
          <a:endParaRPr lang="en-US" sz="1000" dirty="0"/>
        </a:p>
      </dgm:t>
    </dgm:pt>
    <dgm:pt modelId="{0800996A-8543-4D90-8828-30B09804BB0D}" type="pres">
      <dgm:prSet presAssocID="{262A47B4-F578-4119-A657-F0F00B0F17C6}" presName="Name0" presStyleCnt="0">
        <dgm:presLayoutVars>
          <dgm:chMax/>
          <dgm:chPref/>
          <dgm:dir/>
          <dgm:animLvl val="lvl"/>
        </dgm:presLayoutVars>
      </dgm:prSet>
      <dgm:spPr/>
      <dgm:t>
        <a:bodyPr/>
        <a:lstStyle/>
        <a:p>
          <a:endParaRPr lang="en-US"/>
        </a:p>
      </dgm:t>
    </dgm:pt>
    <dgm:pt modelId="{A0DCA4D5-4400-4315-BE82-34BEA3A4FD4D}" type="pres">
      <dgm:prSet presAssocID="{46BCB7B5-0479-4962-9898-F43ECC2E884D}" presName="composite" presStyleCnt="0"/>
      <dgm:spPr/>
    </dgm:pt>
    <dgm:pt modelId="{EA01F401-7DF4-48DF-AD62-123FEDF22460}" type="pres">
      <dgm:prSet presAssocID="{46BCB7B5-0479-4962-9898-F43ECC2E884D}" presName="Parent1" presStyleLbl="node1" presStyleIdx="0" presStyleCnt="10" custScaleX="119248" custScaleY="108319" custLinFactNeighborX="-28520" custLinFactNeighborY="7197">
        <dgm:presLayoutVars>
          <dgm:chMax val="1"/>
          <dgm:chPref val="1"/>
          <dgm:bulletEnabled val="1"/>
        </dgm:presLayoutVars>
      </dgm:prSet>
      <dgm:spPr>
        <a:prstGeom prst="hexagon">
          <a:avLst>
            <a:gd name="adj" fmla="val 25000"/>
            <a:gd name="vf" fmla="val 115470"/>
          </a:avLst>
        </a:prstGeom>
      </dgm:spPr>
      <dgm:t>
        <a:bodyPr/>
        <a:lstStyle/>
        <a:p>
          <a:endParaRPr lang="en-US"/>
        </a:p>
      </dgm:t>
    </dgm:pt>
    <dgm:pt modelId="{A3DF0383-5442-4EBE-BFA2-1A8274D005B0}" type="pres">
      <dgm:prSet presAssocID="{46BCB7B5-0479-4962-9898-F43ECC2E884D}" presName="Childtext1" presStyleLbl="revTx" presStyleIdx="0" presStyleCnt="5">
        <dgm:presLayoutVars>
          <dgm:chMax val="0"/>
          <dgm:chPref val="0"/>
          <dgm:bulletEnabled val="1"/>
        </dgm:presLayoutVars>
      </dgm:prSet>
      <dgm:spPr>
        <a:xfrm>
          <a:off x="5264243" y="430475"/>
          <a:ext cx="949694" cy="510588"/>
        </a:xfrm>
        <a:prstGeom prst="rect">
          <a:avLst/>
        </a:prstGeom>
        <a:noFill/>
        <a:ln>
          <a:noFill/>
        </a:ln>
        <a:effectLst/>
      </dgm:spPr>
      <dgm:t>
        <a:bodyPr/>
        <a:lstStyle/>
        <a:p>
          <a:endParaRPr lang="en-US"/>
        </a:p>
      </dgm:t>
    </dgm:pt>
    <dgm:pt modelId="{35A32163-5627-4495-9050-BDCA6764DC57}" type="pres">
      <dgm:prSet presAssocID="{46BCB7B5-0479-4962-9898-F43ECC2E884D}" presName="BalanceSpacing" presStyleCnt="0"/>
      <dgm:spPr/>
    </dgm:pt>
    <dgm:pt modelId="{A1A559BB-085F-43BF-9E96-EFF8554E3860}" type="pres">
      <dgm:prSet presAssocID="{46BCB7B5-0479-4962-9898-F43ECC2E884D}" presName="BalanceSpacing1" presStyleCnt="0"/>
      <dgm:spPr/>
    </dgm:pt>
    <dgm:pt modelId="{899A1D40-F4BD-49BE-8EDD-959D9CEB421D}" type="pres">
      <dgm:prSet presAssocID="{07F3E955-58CC-48E4-96A8-A703708AD819}" presName="Accent1Text" presStyleLbl="node1" presStyleIdx="1" presStyleCnt="10" custScaleX="197135" custScaleY="153983" custLinFactY="87257" custLinFactNeighborX="91358" custLinFactNeighborY="100000"/>
      <dgm:spPr>
        <a:prstGeom prst="hexagon">
          <a:avLst>
            <a:gd name="adj" fmla="val 25000"/>
            <a:gd name="vf" fmla="val 115470"/>
          </a:avLst>
        </a:prstGeom>
      </dgm:spPr>
      <dgm:t>
        <a:bodyPr/>
        <a:lstStyle/>
        <a:p>
          <a:endParaRPr lang="en-US"/>
        </a:p>
      </dgm:t>
    </dgm:pt>
    <dgm:pt modelId="{DB42C8BD-856A-400F-8CC2-ACCB261447BC}" type="pres">
      <dgm:prSet presAssocID="{07F3E955-58CC-48E4-96A8-A703708AD819}" presName="spaceBetweenRectangles" presStyleCnt="0"/>
      <dgm:spPr/>
    </dgm:pt>
    <dgm:pt modelId="{B54E854B-A2BF-4F80-BA75-4E06DF80F2C1}" type="pres">
      <dgm:prSet presAssocID="{4944A4EF-3210-4FD1-84A7-E9A829F1FCFB}" presName="composite" presStyleCnt="0"/>
      <dgm:spPr/>
    </dgm:pt>
    <dgm:pt modelId="{A036082C-0027-4143-8812-CA4061A4B000}" type="pres">
      <dgm:prSet presAssocID="{4944A4EF-3210-4FD1-84A7-E9A829F1FCFB}" presName="Parent1" presStyleLbl="node1" presStyleIdx="2" presStyleCnt="10" custScaleX="111739" custScaleY="102192" custLinFactX="-71981" custLinFactY="62627" custLinFactNeighborX="-100000" custLinFactNeighborY="100000">
        <dgm:presLayoutVars>
          <dgm:chMax val="1"/>
          <dgm:chPref val="1"/>
          <dgm:bulletEnabled val="1"/>
        </dgm:presLayoutVars>
      </dgm:prSet>
      <dgm:spPr>
        <a:prstGeom prst="hexagon">
          <a:avLst>
            <a:gd name="adj" fmla="val 25000"/>
            <a:gd name="vf" fmla="val 115470"/>
          </a:avLst>
        </a:prstGeom>
      </dgm:spPr>
      <dgm:t>
        <a:bodyPr/>
        <a:lstStyle/>
        <a:p>
          <a:endParaRPr lang="en-US"/>
        </a:p>
      </dgm:t>
    </dgm:pt>
    <dgm:pt modelId="{9D7035F8-F814-4533-BA02-E097ABCF5EE1}" type="pres">
      <dgm:prSet presAssocID="{4944A4EF-3210-4FD1-84A7-E9A829F1FCFB}" presName="Childtext1" presStyleLbl="revTx" presStyleIdx="1" presStyleCnt="5" custLinFactY="-200000" custLinFactNeighborX="-89134" custLinFactNeighborY="-255905">
        <dgm:presLayoutVars>
          <dgm:chMax val="0"/>
          <dgm:chPref val="0"/>
          <dgm:bulletEnabled val="1"/>
        </dgm:presLayoutVars>
      </dgm:prSet>
      <dgm:spPr>
        <a:xfrm>
          <a:off x="3150407" y="1462434"/>
          <a:ext cx="919059" cy="510588"/>
        </a:xfrm>
        <a:prstGeom prst="rect">
          <a:avLst/>
        </a:prstGeom>
        <a:noFill/>
        <a:ln>
          <a:noFill/>
        </a:ln>
        <a:effectLst/>
      </dgm:spPr>
      <dgm:t>
        <a:bodyPr/>
        <a:lstStyle/>
        <a:p>
          <a:endParaRPr lang="en-US"/>
        </a:p>
      </dgm:t>
    </dgm:pt>
    <dgm:pt modelId="{0AE7B02F-A5B7-4E8A-8F4B-563936838FD9}" type="pres">
      <dgm:prSet presAssocID="{4944A4EF-3210-4FD1-84A7-E9A829F1FCFB}" presName="BalanceSpacing" presStyleCnt="0"/>
      <dgm:spPr/>
    </dgm:pt>
    <dgm:pt modelId="{FD2C670C-A3AE-428D-9D8D-5007DE2C2FA1}" type="pres">
      <dgm:prSet presAssocID="{4944A4EF-3210-4FD1-84A7-E9A829F1FCFB}" presName="BalanceSpacing1" presStyleCnt="0"/>
      <dgm:spPr/>
    </dgm:pt>
    <dgm:pt modelId="{34D93925-A792-4251-A46F-D292C89E494A}" type="pres">
      <dgm:prSet presAssocID="{0C128ABC-7F85-460B-B1E0-406B926375E4}" presName="Accent1Text" presStyleLbl="node1" presStyleIdx="3" presStyleCnt="10" custScaleX="123914" custScaleY="106731" custLinFactX="-63390" custLinFactY="100000" custLinFactNeighborX="-100000" custLinFactNeighborY="147953"/>
      <dgm:spPr>
        <a:prstGeom prst="hexagon">
          <a:avLst>
            <a:gd name="adj" fmla="val 25000"/>
            <a:gd name="vf" fmla="val 115470"/>
          </a:avLst>
        </a:prstGeom>
      </dgm:spPr>
      <dgm:t>
        <a:bodyPr/>
        <a:lstStyle/>
        <a:p>
          <a:endParaRPr lang="en-US"/>
        </a:p>
      </dgm:t>
    </dgm:pt>
    <dgm:pt modelId="{088E051E-BC32-437B-8A44-D2117AA4CF14}" type="pres">
      <dgm:prSet presAssocID="{0C128ABC-7F85-460B-B1E0-406B926375E4}" presName="spaceBetweenRectangles" presStyleCnt="0"/>
      <dgm:spPr/>
    </dgm:pt>
    <dgm:pt modelId="{B8B9B821-2B41-425B-BB0E-A8D76F50F0C2}" type="pres">
      <dgm:prSet presAssocID="{C94E5F90-CBF3-4E4B-950B-998E3F5EBF6D}" presName="composite" presStyleCnt="0"/>
      <dgm:spPr/>
    </dgm:pt>
    <dgm:pt modelId="{7ECDFCCC-ABFF-4A33-BE4A-515EE3203FE1}" type="pres">
      <dgm:prSet presAssocID="{C94E5F90-CBF3-4E4B-950B-998E3F5EBF6D}" presName="Parent1" presStyleLbl="node1" presStyleIdx="4" presStyleCnt="10" custScaleX="121344" custScaleY="111106" custLinFactX="39897" custLinFactY="-60559" custLinFactNeighborX="100000" custLinFactNeighborY="-100000">
        <dgm:presLayoutVars>
          <dgm:chMax val="1"/>
          <dgm:chPref val="1"/>
          <dgm:bulletEnabled val="1"/>
        </dgm:presLayoutVars>
      </dgm:prSet>
      <dgm:spPr>
        <a:prstGeom prst="hexagon">
          <a:avLst>
            <a:gd name="adj" fmla="val 25000"/>
            <a:gd name="vf" fmla="val 115470"/>
          </a:avLst>
        </a:prstGeom>
      </dgm:spPr>
      <dgm:t>
        <a:bodyPr/>
        <a:lstStyle/>
        <a:p>
          <a:endParaRPr lang="en-US"/>
        </a:p>
      </dgm:t>
    </dgm:pt>
    <dgm:pt modelId="{8FDD9CE2-718F-4EF1-A255-CB63276A8E20}" type="pres">
      <dgm:prSet presAssocID="{C94E5F90-CBF3-4E4B-950B-998E3F5EBF6D}" presName="Childtext1" presStyleLbl="revTx" presStyleIdx="2" presStyleCnt="5">
        <dgm:presLayoutVars>
          <dgm:chMax val="0"/>
          <dgm:chPref val="0"/>
          <dgm:bulletEnabled val="1"/>
        </dgm:presLayoutVars>
      </dgm:prSet>
      <dgm:spPr>
        <a:xfrm>
          <a:off x="5264243" y="2303956"/>
          <a:ext cx="949694" cy="510588"/>
        </a:xfrm>
        <a:prstGeom prst="rect">
          <a:avLst/>
        </a:prstGeom>
        <a:noFill/>
        <a:ln>
          <a:noFill/>
        </a:ln>
        <a:effectLst/>
      </dgm:spPr>
      <dgm:t>
        <a:bodyPr/>
        <a:lstStyle/>
        <a:p>
          <a:endParaRPr lang="en-US"/>
        </a:p>
      </dgm:t>
    </dgm:pt>
    <dgm:pt modelId="{9ADF4F6F-7D0E-427D-99F1-1D9014EFD67D}" type="pres">
      <dgm:prSet presAssocID="{C94E5F90-CBF3-4E4B-950B-998E3F5EBF6D}" presName="BalanceSpacing" presStyleCnt="0"/>
      <dgm:spPr/>
    </dgm:pt>
    <dgm:pt modelId="{DA810AA9-8762-451B-A59C-2664244C06EF}" type="pres">
      <dgm:prSet presAssocID="{C94E5F90-CBF3-4E4B-950B-998E3F5EBF6D}" presName="BalanceSpacing1" presStyleCnt="0"/>
      <dgm:spPr/>
    </dgm:pt>
    <dgm:pt modelId="{4A5F5517-D547-4E72-A22B-D1A6DA5A6F59}" type="pres">
      <dgm:prSet presAssocID="{37C90D7A-8D74-4E54-90AB-A774D5DCE112}" presName="Accent1Text" presStyleLbl="node1" presStyleIdx="5" presStyleCnt="10" custScaleX="145800" custScaleY="103993" custLinFactX="59054" custLinFactY="62389" custLinFactNeighborX="100000" custLinFactNeighborY="100000"/>
      <dgm:spPr>
        <a:prstGeom prst="hexagon">
          <a:avLst>
            <a:gd name="adj" fmla="val 25000"/>
            <a:gd name="vf" fmla="val 115470"/>
          </a:avLst>
        </a:prstGeom>
      </dgm:spPr>
      <dgm:t>
        <a:bodyPr/>
        <a:lstStyle/>
        <a:p>
          <a:endParaRPr lang="en-US"/>
        </a:p>
      </dgm:t>
    </dgm:pt>
    <dgm:pt modelId="{C0FFBE14-F53F-4132-A547-789052582052}" type="pres">
      <dgm:prSet presAssocID="{37C90D7A-8D74-4E54-90AB-A774D5DCE112}" presName="spaceBetweenRectangles" presStyleCnt="0"/>
      <dgm:spPr/>
    </dgm:pt>
    <dgm:pt modelId="{B4CE6740-7156-41A2-8308-0C4DA1CBE768}" type="pres">
      <dgm:prSet presAssocID="{4206FB37-8EA2-4F7B-B2F8-7D20A9FC58F7}" presName="composite" presStyleCnt="0"/>
      <dgm:spPr/>
    </dgm:pt>
    <dgm:pt modelId="{E738836F-EAF5-4884-8543-AD7815D5218B}" type="pres">
      <dgm:prSet presAssocID="{4206FB37-8EA2-4F7B-B2F8-7D20A9FC58F7}" presName="Parent1" presStyleLbl="node1" presStyleIdx="6" presStyleCnt="10" custScaleX="137602" custScaleY="108557" custLinFactX="-89126" custLinFactY="-60005" custLinFactNeighborX="-100000" custLinFactNeighborY="-100000">
        <dgm:presLayoutVars>
          <dgm:chMax val="1"/>
          <dgm:chPref val="1"/>
          <dgm:bulletEnabled val="1"/>
        </dgm:presLayoutVars>
      </dgm:prSet>
      <dgm:spPr>
        <a:prstGeom prst="hexagon">
          <a:avLst>
            <a:gd name="adj" fmla="val 25000"/>
            <a:gd name="vf" fmla="val 115470"/>
          </a:avLst>
        </a:prstGeom>
      </dgm:spPr>
      <dgm:t>
        <a:bodyPr/>
        <a:lstStyle/>
        <a:p>
          <a:endParaRPr lang="en-US"/>
        </a:p>
      </dgm:t>
    </dgm:pt>
    <dgm:pt modelId="{7F11512A-1B24-466B-B5D5-6B0F639A583B}" type="pres">
      <dgm:prSet presAssocID="{4206FB37-8EA2-4F7B-B2F8-7D20A9FC58F7}" presName="Childtext1" presStyleLbl="revTx" presStyleIdx="3" presStyleCnt="5">
        <dgm:presLayoutVars>
          <dgm:chMax val="0"/>
          <dgm:chPref val="0"/>
          <dgm:bulletEnabled val="1"/>
        </dgm:presLayoutVars>
      </dgm:prSet>
      <dgm:spPr>
        <a:xfrm>
          <a:off x="3150407" y="3159005"/>
          <a:ext cx="919059" cy="510588"/>
        </a:xfrm>
        <a:prstGeom prst="rect">
          <a:avLst/>
        </a:prstGeom>
        <a:noFill/>
        <a:ln>
          <a:noFill/>
        </a:ln>
        <a:effectLst/>
      </dgm:spPr>
      <dgm:t>
        <a:bodyPr/>
        <a:lstStyle/>
        <a:p>
          <a:endParaRPr lang="en-US"/>
        </a:p>
      </dgm:t>
    </dgm:pt>
    <dgm:pt modelId="{113A1B98-585B-4256-9C57-6F0E8DB2A87D}" type="pres">
      <dgm:prSet presAssocID="{4206FB37-8EA2-4F7B-B2F8-7D20A9FC58F7}" presName="BalanceSpacing" presStyleCnt="0"/>
      <dgm:spPr/>
    </dgm:pt>
    <dgm:pt modelId="{97D5F88E-BC59-484A-A277-218F7953D028}" type="pres">
      <dgm:prSet presAssocID="{4206FB37-8EA2-4F7B-B2F8-7D20A9FC58F7}" presName="BalanceSpacing1" presStyleCnt="0"/>
      <dgm:spPr/>
    </dgm:pt>
    <dgm:pt modelId="{1C63F62F-EDC0-41D4-BD86-BC4FCCC0EBD2}" type="pres">
      <dgm:prSet presAssocID="{4144DDFD-2728-49B5-9113-A6D44CF56060}" presName="Accent1Text" presStyleLbl="node1" presStyleIdx="7" presStyleCnt="10" custScaleX="151782" custScaleY="114672" custLinFactX="53688" custLinFactY="-31603" custLinFactNeighborX="100000" custLinFactNeighborY="-100000"/>
      <dgm:spPr>
        <a:prstGeom prst="hexagon">
          <a:avLst>
            <a:gd name="adj" fmla="val 25000"/>
            <a:gd name="vf" fmla="val 115470"/>
          </a:avLst>
        </a:prstGeom>
      </dgm:spPr>
      <dgm:t>
        <a:bodyPr/>
        <a:lstStyle/>
        <a:p>
          <a:endParaRPr lang="en-US"/>
        </a:p>
      </dgm:t>
    </dgm:pt>
    <dgm:pt modelId="{3B1839BA-5E09-470D-987D-73DB2803977D}" type="pres">
      <dgm:prSet presAssocID="{4144DDFD-2728-49B5-9113-A6D44CF56060}" presName="spaceBetweenRectangles" presStyleCnt="0"/>
      <dgm:spPr/>
    </dgm:pt>
    <dgm:pt modelId="{F3F9C614-A26A-4A26-8D05-3DE5BBA3E060}" type="pres">
      <dgm:prSet presAssocID="{F68679DA-E8BF-4B7F-9B4D-0B45E21B2586}" presName="composite" presStyleCnt="0"/>
      <dgm:spPr/>
    </dgm:pt>
    <dgm:pt modelId="{8FFC3737-7574-4192-959A-0AB0EB74A07A}" type="pres">
      <dgm:prSet presAssocID="{F68679DA-E8BF-4B7F-9B4D-0B45E21B2586}" presName="Parent1" presStyleLbl="node1" presStyleIdx="8" presStyleCnt="10" custScaleX="119369" custScaleY="113330" custLinFactX="96538" custLinFactNeighborX="100000" custLinFactNeighborY="-87555">
        <dgm:presLayoutVars>
          <dgm:chMax val="1"/>
          <dgm:chPref val="1"/>
          <dgm:bulletEnabled val="1"/>
        </dgm:presLayoutVars>
      </dgm:prSet>
      <dgm:spPr>
        <a:prstGeom prst="hexagon">
          <a:avLst>
            <a:gd name="adj" fmla="val 25000"/>
            <a:gd name="vf" fmla="val 115470"/>
          </a:avLst>
        </a:prstGeom>
      </dgm:spPr>
      <dgm:t>
        <a:bodyPr/>
        <a:lstStyle/>
        <a:p>
          <a:endParaRPr lang="en-US"/>
        </a:p>
      </dgm:t>
    </dgm:pt>
    <dgm:pt modelId="{53781EA7-CA7B-4121-8F06-E856D0CEBDB2}" type="pres">
      <dgm:prSet presAssocID="{F68679DA-E8BF-4B7F-9B4D-0B45E21B2586}" presName="Childtext1" presStyleLbl="revTx" presStyleIdx="4" presStyleCnt="5">
        <dgm:presLayoutVars>
          <dgm:chMax val="0"/>
          <dgm:chPref val="0"/>
          <dgm:bulletEnabled val="1"/>
        </dgm:presLayoutVars>
      </dgm:prSet>
      <dgm:spPr>
        <a:xfrm>
          <a:off x="5264243" y="4004390"/>
          <a:ext cx="949694" cy="510588"/>
        </a:xfrm>
        <a:prstGeom prst="rect">
          <a:avLst/>
        </a:prstGeom>
        <a:noFill/>
        <a:ln>
          <a:noFill/>
        </a:ln>
        <a:effectLst/>
      </dgm:spPr>
      <dgm:t>
        <a:bodyPr/>
        <a:lstStyle/>
        <a:p>
          <a:endParaRPr lang="en-US"/>
        </a:p>
      </dgm:t>
    </dgm:pt>
    <dgm:pt modelId="{50C63FC4-8AF7-4E7C-860D-CB9C5E16EFBC}" type="pres">
      <dgm:prSet presAssocID="{F68679DA-E8BF-4B7F-9B4D-0B45E21B2586}" presName="BalanceSpacing" presStyleCnt="0"/>
      <dgm:spPr/>
    </dgm:pt>
    <dgm:pt modelId="{3CBC5D72-A68C-4C2A-91C6-9740400EAF11}" type="pres">
      <dgm:prSet presAssocID="{F68679DA-E8BF-4B7F-9B4D-0B45E21B2586}" presName="BalanceSpacing1" presStyleCnt="0"/>
      <dgm:spPr/>
    </dgm:pt>
    <dgm:pt modelId="{DC31BEA6-E58A-4EA1-882B-3F0CEF5CF5A0}" type="pres">
      <dgm:prSet presAssocID="{79D43B3A-C371-4915-8B2B-24793F566D02}" presName="Accent1Text" presStyleLbl="node1" presStyleIdx="9" presStyleCnt="10" custScaleX="109375" custLinFactY="-174047" custLinFactNeighborX="-72664" custLinFactNeighborY="-200000"/>
      <dgm:spPr>
        <a:prstGeom prst="hexagon">
          <a:avLst>
            <a:gd name="adj" fmla="val 25000"/>
            <a:gd name="vf" fmla="val 115470"/>
          </a:avLst>
        </a:prstGeom>
      </dgm:spPr>
      <dgm:t>
        <a:bodyPr/>
        <a:lstStyle/>
        <a:p>
          <a:endParaRPr lang="en-US"/>
        </a:p>
      </dgm:t>
    </dgm:pt>
  </dgm:ptLst>
  <dgm:cxnLst>
    <dgm:cxn modelId="{DB8C59F0-EA3C-42FE-A885-3B4006BA52BF}" srcId="{262A47B4-F578-4119-A657-F0F00B0F17C6}" destId="{46BCB7B5-0479-4962-9898-F43ECC2E884D}" srcOrd="0" destOrd="0" parTransId="{28081729-792C-4EBC-A646-2089E2B3C625}" sibTransId="{07F3E955-58CC-48E4-96A8-A703708AD819}"/>
    <dgm:cxn modelId="{C8C61D86-4D1C-4540-8EF3-762CB2EA96D4}" type="presOf" srcId="{79D43B3A-C371-4915-8B2B-24793F566D02}" destId="{DC31BEA6-E58A-4EA1-882B-3F0CEF5CF5A0}" srcOrd="0" destOrd="0" presId="urn:microsoft.com/office/officeart/2008/layout/AlternatingHexagons"/>
    <dgm:cxn modelId="{3D1D604C-BBDB-40D0-B327-E4175FA36463}" type="presOf" srcId="{C94E5F90-CBF3-4E4B-950B-998E3F5EBF6D}" destId="{7ECDFCCC-ABFF-4A33-BE4A-515EE3203FE1}" srcOrd="0" destOrd="0" presId="urn:microsoft.com/office/officeart/2008/layout/AlternatingHexagons"/>
    <dgm:cxn modelId="{7AE40C7A-9D6C-470B-8EFE-32A188D207BC}" type="presOf" srcId="{F68679DA-E8BF-4B7F-9B4D-0B45E21B2586}" destId="{8FFC3737-7574-4192-959A-0AB0EB74A07A}" srcOrd="0" destOrd="0" presId="urn:microsoft.com/office/officeart/2008/layout/AlternatingHexagons"/>
    <dgm:cxn modelId="{6551733A-62E0-47A4-95C0-A7A94893D6C7}" type="presOf" srcId="{07F3E955-58CC-48E4-96A8-A703708AD819}" destId="{899A1D40-F4BD-49BE-8EDD-959D9CEB421D}" srcOrd="0" destOrd="0" presId="urn:microsoft.com/office/officeart/2008/layout/AlternatingHexagons"/>
    <dgm:cxn modelId="{4356AC41-EABB-493F-A9E0-DEAD2B361403}" type="presOf" srcId="{4944A4EF-3210-4FD1-84A7-E9A829F1FCFB}" destId="{A036082C-0027-4143-8812-CA4061A4B000}" srcOrd="0" destOrd="0" presId="urn:microsoft.com/office/officeart/2008/layout/AlternatingHexagons"/>
    <dgm:cxn modelId="{60D409CA-4791-4F57-9102-DE5B1C6C1194}" srcId="{262A47B4-F578-4119-A657-F0F00B0F17C6}" destId="{F68679DA-E8BF-4B7F-9B4D-0B45E21B2586}" srcOrd="4" destOrd="0" parTransId="{54C8652D-CB76-4C0E-8F9F-8723CD71F6B1}" sibTransId="{79D43B3A-C371-4915-8B2B-24793F566D02}"/>
    <dgm:cxn modelId="{12123DEB-B30D-4454-BB59-1065DE100ACF}" srcId="{262A47B4-F578-4119-A657-F0F00B0F17C6}" destId="{4944A4EF-3210-4FD1-84A7-E9A829F1FCFB}" srcOrd="1" destOrd="0" parTransId="{DCDB90C1-27FD-43CA-8E74-8909423B6F8B}" sibTransId="{0C128ABC-7F85-460B-B1E0-406B926375E4}"/>
    <dgm:cxn modelId="{BB1BB09F-40FE-44E4-AB39-526E7E805D6E}" type="presOf" srcId="{4144DDFD-2728-49B5-9113-A6D44CF56060}" destId="{1C63F62F-EDC0-41D4-BD86-BC4FCCC0EBD2}" srcOrd="0" destOrd="0" presId="urn:microsoft.com/office/officeart/2008/layout/AlternatingHexagons"/>
    <dgm:cxn modelId="{B5C2913F-4B4D-4151-A558-BEE8105AD382}" srcId="{262A47B4-F578-4119-A657-F0F00B0F17C6}" destId="{4206FB37-8EA2-4F7B-B2F8-7D20A9FC58F7}" srcOrd="3" destOrd="0" parTransId="{05E1FC42-1635-4D18-AB40-52440E2C4C4F}" sibTransId="{4144DDFD-2728-49B5-9113-A6D44CF56060}"/>
    <dgm:cxn modelId="{C8BA5592-23C6-4934-BD13-BC8C0FFBB3F0}" srcId="{262A47B4-F578-4119-A657-F0F00B0F17C6}" destId="{C94E5F90-CBF3-4E4B-950B-998E3F5EBF6D}" srcOrd="2" destOrd="0" parTransId="{40522AB6-EA58-4EB2-820A-59046C7C61F8}" sibTransId="{37C90D7A-8D74-4E54-90AB-A774D5DCE112}"/>
    <dgm:cxn modelId="{B6EB57B5-86E3-4FE9-B2D4-DEFB7D713F68}" type="presOf" srcId="{37C90D7A-8D74-4E54-90AB-A774D5DCE112}" destId="{4A5F5517-D547-4E72-A22B-D1A6DA5A6F59}" srcOrd="0" destOrd="0" presId="urn:microsoft.com/office/officeart/2008/layout/AlternatingHexagons"/>
    <dgm:cxn modelId="{51CC1BC2-8430-4168-8203-DC3347B254D8}" type="presOf" srcId="{4206FB37-8EA2-4F7B-B2F8-7D20A9FC58F7}" destId="{E738836F-EAF5-4884-8543-AD7815D5218B}" srcOrd="0" destOrd="0" presId="urn:microsoft.com/office/officeart/2008/layout/AlternatingHexagons"/>
    <dgm:cxn modelId="{A2A23103-28DC-42BB-BEFC-52FBB772BBF4}" type="presOf" srcId="{46BCB7B5-0479-4962-9898-F43ECC2E884D}" destId="{EA01F401-7DF4-48DF-AD62-123FEDF22460}" srcOrd="0" destOrd="0" presId="urn:microsoft.com/office/officeart/2008/layout/AlternatingHexagons"/>
    <dgm:cxn modelId="{D880AEC2-1093-4A85-86DA-6AFC16FA9AD1}" type="presOf" srcId="{262A47B4-F578-4119-A657-F0F00B0F17C6}" destId="{0800996A-8543-4D90-8828-30B09804BB0D}" srcOrd="0" destOrd="0" presId="urn:microsoft.com/office/officeart/2008/layout/AlternatingHexagons"/>
    <dgm:cxn modelId="{4459EB5F-7B6D-4829-A061-0D782D8A4C82}" type="presOf" srcId="{0C128ABC-7F85-460B-B1E0-406B926375E4}" destId="{34D93925-A792-4251-A46F-D292C89E494A}" srcOrd="0" destOrd="0" presId="urn:microsoft.com/office/officeart/2008/layout/AlternatingHexagons"/>
    <dgm:cxn modelId="{FC4B9959-6FBF-4395-96C5-2EDF7B72F18B}" type="presParOf" srcId="{0800996A-8543-4D90-8828-30B09804BB0D}" destId="{A0DCA4D5-4400-4315-BE82-34BEA3A4FD4D}" srcOrd="0" destOrd="0" presId="urn:microsoft.com/office/officeart/2008/layout/AlternatingHexagons"/>
    <dgm:cxn modelId="{AA5CC4AD-A2E9-46EF-9588-61BC3C9BC2B1}" type="presParOf" srcId="{A0DCA4D5-4400-4315-BE82-34BEA3A4FD4D}" destId="{EA01F401-7DF4-48DF-AD62-123FEDF22460}" srcOrd="0" destOrd="0" presId="urn:microsoft.com/office/officeart/2008/layout/AlternatingHexagons"/>
    <dgm:cxn modelId="{F2215BF1-4DBC-4453-AF9D-F285D45B2C3E}" type="presParOf" srcId="{A0DCA4D5-4400-4315-BE82-34BEA3A4FD4D}" destId="{A3DF0383-5442-4EBE-BFA2-1A8274D005B0}" srcOrd="1" destOrd="0" presId="urn:microsoft.com/office/officeart/2008/layout/AlternatingHexagons"/>
    <dgm:cxn modelId="{2983348C-FE7A-4963-BC76-4E39ECFFEEE6}" type="presParOf" srcId="{A0DCA4D5-4400-4315-BE82-34BEA3A4FD4D}" destId="{35A32163-5627-4495-9050-BDCA6764DC57}" srcOrd="2" destOrd="0" presId="urn:microsoft.com/office/officeart/2008/layout/AlternatingHexagons"/>
    <dgm:cxn modelId="{737FA05F-3386-45FD-AC04-70B50927CD44}" type="presParOf" srcId="{A0DCA4D5-4400-4315-BE82-34BEA3A4FD4D}" destId="{A1A559BB-085F-43BF-9E96-EFF8554E3860}" srcOrd="3" destOrd="0" presId="urn:microsoft.com/office/officeart/2008/layout/AlternatingHexagons"/>
    <dgm:cxn modelId="{93642DE9-7647-4DC0-AEE5-4573C7CF0C76}" type="presParOf" srcId="{A0DCA4D5-4400-4315-BE82-34BEA3A4FD4D}" destId="{899A1D40-F4BD-49BE-8EDD-959D9CEB421D}" srcOrd="4" destOrd="0" presId="urn:microsoft.com/office/officeart/2008/layout/AlternatingHexagons"/>
    <dgm:cxn modelId="{BEB5BDAC-3F45-44CC-ADF0-E148525A9580}" type="presParOf" srcId="{0800996A-8543-4D90-8828-30B09804BB0D}" destId="{DB42C8BD-856A-400F-8CC2-ACCB261447BC}" srcOrd="1" destOrd="0" presId="urn:microsoft.com/office/officeart/2008/layout/AlternatingHexagons"/>
    <dgm:cxn modelId="{C1731399-1CEC-4045-B017-37F8C2FC1BEC}" type="presParOf" srcId="{0800996A-8543-4D90-8828-30B09804BB0D}" destId="{B54E854B-A2BF-4F80-BA75-4E06DF80F2C1}" srcOrd="2" destOrd="0" presId="urn:microsoft.com/office/officeart/2008/layout/AlternatingHexagons"/>
    <dgm:cxn modelId="{0F0CD0E9-F2E2-4CEF-9406-FB86591DCD9E}" type="presParOf" srcId="{B54E854B-A2BF-4F80-BA75-4E06DF80F2C1}" destId="{A036082C-0027-4143-8812-CA4061A4B000}" srcOrd="0" destOrd="0" presId="urn:microsoft.com/office/officeart/2008/layout/AlternatingHexagons"/>
    <dgm:cxn modelId="{E4F9E6CE-DFF2-42BE-BAE2-548D3987DAB3}" type="presParOf" srcId="{B54E854B-A2BF-4F80-BA75-4E06DF80F2C1}" destId="{9D7035F8-F814-4533-BA02-E097ABCF5EE1}" srcOrd="1" destOrd="0" presId="urn:microsoft.com/office/officeart/2008/layout/AlternatingHexagons"/>
    <dgm:cxn modelId="{16C9C61A-5AE8-4B8A-A583-549F8DA4778D}" type="presParOf" srcId="{B54E854B-A2BF-4F80-BA75-4E06DF80F2C1}" destId="{0AE7B02F-A5B7-4E8A-8F4B-563936838FD9}" srcOrd="2" destOrd="0" presId="urn:microsoft.com/office/officeart/2008/layout/AlternatingHexagons"/>
    <dgm:cxn modelId="{2285122B-7E8E-44CC-A20D-8F9007A934EE}" type="presParOf" srcId="{B54E854B-A2BF-4F80-BA75-4E06DF80F2C1}" destId="{FD2C670C-A3AE-428D-9D8D-5007DE2C2FA1}" srcOrd="3" destOrd="0" presId="urn:microsoft.com/office/officeart/2008/layout/AlternatingHexagons"/>
    <dgm:cxn modelId="{AC1343F9-8015-43DD-A247-D878638316EB}" type="presParOf" srcId="{B54E854B-A2BF-4F80-BA75-4E06DF80F2C1}" destId="{34D93925-A792-4251-A46F-D292C89E494A}" srcOrd="4" destOrd="0" presId="urn:microsoft.com/office/officeart/2008/layout/AlternatingHexagons"/>
    <dgm:cxn modelId="{FF84DC9A-16AF-452E-8B59-A519FD99D731}" type="presParOf" srcId="{0800996A-8543-4D90-8828-30B09804BB0D}" destId="{088E051E-BC32-437B-8A44-D2117AA4CF14}" srcOrd="3" destOrd="0" presId="urn:microsoft.com/office/officeart/2008/layout/AlternatingHexagons"/>
    <dgm:cxn modelId="{B5EF4EF2-79B6-40E1-87FF-7B4504AC646D}" type="presParOf" srcId="{0800996A-8543-4D90-8828-30B09804BB0D}" destId="{B8B9B821-2B41-425B-BB0E-A8D76F50F0C2}" srcOrd="4" destOrd="0" presId="urn:microsoft.com/office/officeart/2008/layout/AlternatingHexagons"/>
    <dgm:cxn modelId="{60BBA969-B5B7-4935-8B85-630A4F3E9A4B}" type="presParOf" srcId="{B8B9B821-2B41-425B-BB0E-A8D76F50F0C2}" destId="{7ECDFCCC-ABFF-4A33-BE4A-515EE3203FE1}" srcOrd="0" destOrd="0" presId="urn:microsoft.com/office/officeart/2008/layout/AlternatingHexagons"/>
    <dgm:cxn modelId="{6CD718CB-524E-4B6A-A60E-05D54034AF85}" type="presParOf" srcId="{B8B9B821-2B41-425B-BB0E-A8D76F50F0C2}" destId="{8FDD9CE2-718F-4EF1-A255-CB63276A8E20}" srcOrd="1" destOrd="0" presId="urn:microsoft.com/office/officeart/2008/layout/AlternatingHexagons"/>
    <dgm:cxn modelId="{EDEC0EF1-F023-4131-BF86-048316575619}" type="presParOf" srcId="{B8B9B821-2B41-425B-BB0E-A8D76F50F0C2}" destId="{9ADF4F6F-7D0E-427D-99F1-1D9014EFD67D}" srcOrd="2" destOrd="0" presId="urn:microsoft.com/office/officeart/2008/layout/AlternatingHexagons"/>
    <dgm:cxn modelId="{74A984F2-14F1-4149-B07A-F19DBF51C6C0}" type="presParOf" srcId="{B8B9B821-2B41-425B-BB0E-A8D76F50F0C2}" destId="{DA810AA9-8762-451B-A59C-2664244C06EF}" srcOrd="3" destOrd="0" presId="urn:microsoft.com/office/officeart/2008/layout/AlternatingHexagons"/>
    <dgm:cxn modelId="{C53C1BF9-3613-45CD-92EE-C051E6F3755B}" type="presParOf" srcId="{B8B9B821-2B41-425B-BB0E-A8D76F50F0C2}" destId="{4A5F5517-D547-4E72-A22B-D1A6DA5A6F59}" srcOrd="4" destOrd="0" presId="urn:microsoft.com/office/officeart/2008/layout/AlternatingHexagons"/>
    <dgm:cxn modelId="{CC83CDC4-AB40-4D08-80E1-B9158D45EAFB}" type="presParOf" srcId="{0800996A-8543-4D90-8828-30B09804BB0D}" destId="{C0FFBE14-F53F-4132-A547-789052582052}" srcOrd="5" destOrd="0" presId="urn:microsoft.com/office/officeart/2008/layout/AlternatingHexagons"/>
    <dgm:cxn modelId="{407051FA-FD5E-4600-8A1A-C0B85D02D886}" type="presParOf" srcId="{0800996A-8543-4D90-8828-30B09804BB0D}" destId="{B4CE6740-7156-41A2-8308-0C4DA1CBE768}" srcOrd="6" destOrd="0" presId="urn:microsoft.com/office/officeart/2008/layout/AlternatingHexagons"/>
    <dgm:cxn modelId="{66367DFC-99C7-4013-99D2-6FE23B3EB216}" type="presParOf" srcId="{B4CE6740-7156-41A2-8308-0C4DA1CBE768}" destId="{E738836F-EAF5-4884-8543-AD7815D5218B}" srcOrd="0" destOrd="0" presId="urn:microsoft.com/office/officeart/2008/layout/AlternatingHexagons"/>
    <dgm:cxn modelId="{252604B9-79D3-49CE-ADF9-E8436D0F3DC7}" type="presParOf" srcId="{B4CE6740-7156-41A2-8308-0C4DA1CBE768}" destId="{7F11512A-1B24-466B-B5D5-6B0F639A583B}" srcOrd="1" destOrd="0" presId="urn:microsoft.com/office/officeart/2008/layout/AlternatingHexagons"/>
    <dgm:cxn modelId="{6F27033C-F295-4A09-8682-6A07F4CAD233}" type="presParOf" srcId="{B4CE6740-7156-41A2-8308-0C4DA1CBE768}" destId="{113A1B98-585B-4256-9C57-6F0E8DB2A87D}" srcOrd="2" destOrd="0" presId="urn:microsoft.com/office/officeart/2008/layout/AlternatingHexagons"/>
    <dgm:cxn modelId="{D99C50F3-8E29-4F61-A5BC-4906237DD95A}" type="presParOf" srcId="{B4CE6740-7156-41A2-8308-0C4DA1CBE768}" destId="{97D5F88E-BC59-484A-A277-218F7953D028}" srcOrd="3" destOrd="0" presId="urn:microsoft.com/office/officeart/2008/layout/AlternatingHexagons"/>
    <dgm:cxn modelId="{BB240B93-9BBA-40F6-AA80-998044FEA2F1}" type="presParOf" srcId="{B4CE6740-7156-41A2-8308-0C4DA1CBE768}" destId="{1C63F62F-EDC0-41D4-BD86-BC4FCCC0EBD2}" srcOrd="4" destOrd="0" presId="urn:microsoft.com/office/officeart/2008/layout/AlternatingHexagons"/>
    <dgm:cxn modelId="{B54F88BE-FB49-4C29-8EB2-5F50D253A2C5}" type="presParOf" srcId="{0800996A-8543-4D90-8828-30B09804BB0D}" destId="{3B1839BA-5E09-470D-987D-73DB2803977D}" srcOrd="7" destOrd="0" presId="urn:microsoft.com/office/officeart/2008/layout/AlternatingHexagons"/>
    <dgm:cxn modelId="{EDC0BB98-D7AF-461E-98D2-552F506CFF9C}" type="presParOf" srcId="{0800996A-8543-4D90-8828-30B09804BB0D}" destId="{F3F9C614-A26A-4A26-8D05-3DE5BBA3E060}" srcOrd="8" destOrd="0" presId="urn:microsoft.com/office/officeart/2008/layout/AlternatingHexagons"/>
    <dgm:cxn modelId="{03BF5B9A-BE3A-416F-91D7-CFD606A67B3F}" type="presParOf" srcId="{F3F9C614-A26A-4A26-8D05-3DE5BBA3E060}" destId="{8FFC3737-7574-4192-959A-0AB0EB74A07A}" srcOrd="0" destOrd="0" presId="urn:microsoft.com/office/officeart/2008/layout/AlternatingHexagons"/>
    <dgm:cxn modelId="{5FFD860A-03F2-48DF-A791-EAA761CA7267}" type="presParOf" srcId="{F3F9C614-A26A-4A26-8D05-3DE5BBA3E060}" destId="{53781EA7-CA7B-4121-8F06-E856D0CEBDB2}" srcOrd="1" destOrd="0" presId="urn:microsoft.com/office/officeart/2008/layout/AlternatingHexagons"/>
    <dgm:cxn modelId="{0F1FB942-3BB5-4678-B681-EB656D32A32F}" type="presParOf" srcId="{F3F9C614-A26A-4A26-8D05-3DE5BBA3E060}" destId="{50C63FC4-8AF7-4E7C-860D-CB9C5E16EFBC}" srcOrd="2" destOrd="0" presId="urn:microsoft.com/office/officeart/2008/layout/AlternatingHexagons"/>
    <dgm:cxn modelId="{308F0C2F-7769-45AB-B1E3-F3739D8E80F7}" type="presParOf" srcId="{F3F9C614-A26A-4A26-8D05-3DE5BBA3E060}" destId="{3CBC5D72-A68C-4C2A-91C6-9740400EAF11}" srcOrd="3" destOrd="0" presId="urn:microsoft.com/office/officeart/2008/layout/AlternatingHexagons"/>
    <dgm:cxn modelId="{80959F3A-2618-46BE-A903-B11DBC70207B}" type="presParOf" srcId="{F3F9C614-A26A-4A26-8D05-3DE5BBA3E060}" destId="{DC31BEA6-E58A-4EA1-882B-3F0CEF5CF5A0}" srcOrd="4" destOrd="0" presId="urn:microsoft.com/office/officeart/2008/layout/AlternatingHexagon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C61354-912F-46FD-9102-BF6EDA9A3D4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3D8A367-4FDA-4233-BDBF-7171FAC07F85}">
      <dgm:prSet phldrT="[Text]"/>
      <dgm:spPr>
        <a:solidFill>
          <a:srgbClr val="686DCC"/>
        </a:solidFill>
      </dgm:spPr>
      <dgm:t>
        <a:bodyPr/>
        <a:lstStyle/>
        <a:p>
          <a:r>
            <a:rPr lang="en-US" dirty="0" smtClean="0"/>
            <a:t>Identification/ Referral</a:t>
          </a:r>
          <a:endParaRPr lang="en-US" dirty="0"/>
        </a:p>
      </dgm:t>
    </dgm:pt>
    <dgm:pt modelId="{1F0AD396-A91D-4FE6-83DD-5C233A9684FF}" type="parTrans" cxnId="{88847E6F-2578-4115-B442-F2529491FA85}">
      <dgm:prSet/>
      <dgm:spPr/>
      <dgm:t>
        <a:bodyPr/>
        <a:lstStyle/>
        <a:p>
          <a:endParaRPr lang="en-US"/>
        </a:p>
      </dgm:t>
    </dgm:pt>
    <dgm:pt modelId="{2DB25C16-0A52-46FA-A7EF-E0496EF00952}" type="sibTrans" cxnId="{88847E6F-2578-4115-B442-F2529491FA85}">
      <dgm:prSet/>
      <dgm:spPr/>
      <dgm:t>
        <a:bodyPr/>
        <a:lstStyle/>
        <a:p>
          <a:endParaRPr lang="en-US"/>
        </a:p>
      </dgm:t>
    </dgm:pt>
    <dgm:pt modelId="{5A26C4F5-7D59-44C9-90A4-421AAB1ED4B7}">
      <dgm:prSet phldrT="[Text]"/>
      <dgm:spPr>
        <a:solidFill>
          <a:srgbClr val="686DCC"/>
        </a:solidFill>
      </dgm:spPr>
      <dgm:t>
        <a:bodyPr/>
        <a:lstStyle/>
        <a:p>
          <a:r>
            <a:rPr lang="en-US" dirty="0" smtClean="0"/>
            <a:t>Validation and Triage </a:t>
          </a:r>
          <a:endParaRPr lang="en-US" dirty="0"/>
        </a:p>
      </dgm:t>
    </dgm:pt>
    <dgm:pt modelId="{B6428D20-6981-4E4A-A28E-DB6393272153}" type="parTrans" cxnId="{77BB49A6-0576-4F03-9F4E-8F9A5B053211}">
      <dgm:prSet/>
      <dgm:spPr/>
      <dgm:t>
        <a:bodyPr/>
        <a:lstStyle/>
        <a:p>
          <a:endParaRPr lang="en-US"/>
        </a:p>
      </dgm:t>
    </dgm:pt>
    <dgm:pt modelId="{1F30A2AA-AD41-4E61-B55E-FF0452D7BC1C}" type="sibTrans" cxnId="{77BB49A6-0576-4F03-9F4E-8F9A5B053211}">
      <dgm:prSet/>
      <dgm:spPr/>
      <dgm:t>
        <a:bodyPr/>
        <a:lstStyle/>
        <a:p>
          <a:endParaRPr lang="en-US"/>
        </a:p>
      </dgm:t>
    </dgm:pt>
    <dgm:pt modelId="{53D48ACA-B444-4809-BA69-F1E2F9B3D19F}">
      <dgm:prSet phldrT="[Text]"/>
      <dgm:spPr>
        <a:solidFill>
          <a:srgbClr val="686DCC"/>
        </a:solidFill>
      </dgm:spPr>
      <dgm:t>
        <a:bodyPr/>
        <a:lstStyle/>
        <a:p>
          <a:r>
            <a:rPr lang="en-US" dirty="0" smtClean="0"/>
            <a:t>Engagement and Outreach</a:t>
          </a:r>
        </a:p>
      </dgm:t>
    </dgm:pt>
    <dgm:pt modelId="{0D90E106-7362-4E8E-9D6E-82BA2056A7D3}" type="parTrans" cxnId="{97549EE5-54E3-45B1-8B62-2672EC4EFADB}">
      <dgm:prSet/>
      <dgm:spPr/>
      <dgm:t>
        <a:bodyPr/>
        <a:lstStyle/>
        <a:p>
          <a:endParaRPr lang="en-US"/>
        </a:p>
      </dgm:t>
    </dgm:pt>
    <dgm:pt modelId="{A9753CA6-A6D5-4D0C-92D2-43654CE3DA07}" type="sibTrans" cxnId="{97549EE5-54E3-45B1-8B62-2672EC4EFADB}">
      <dgm:prSet/>
      <dgm:spPr/>
      <dgm:t>
        <a:bodyPr/>
        <a:lstStyle/>
        <a:p>
          <a:endParaRPr lang="en-US"/>
        </a:p>
      </dgm:t>
    </dgm:pt>
    <dgm:pt modelId="{E7C37D4C-A87E-40A6-9B64-C52FB13F1552}">
      <dgm:prSet phldrT="[Text]"/>
      <dgm:spPr>
        <a:solidFill>
          <a:srgbClr val="686DCC"/>
        </a:solidFill>
      </dgm:spPr>
      <dgm:t>
        <a:bodyPr/>
        <a:lstStyle/>
        <a:p>
          <a:r>
            <a:rPr lang="en-US" dirty="0" smtClean="0"/>
            <a:t>Assessment and Care Plan</a:t>
          </a:r>
          <a:endParaRPr lang="en-US" dirty="0"/>
        </a:p>
      </dgm:t>
    </dgm:pt>
    <dgm:pt modelId="{31E7B4AE-71F7-4B6A-BE65-06EBB1DAD44B}" type="parTrans" cxnId="{82D26448-B632-4933-87AD-72D81B24AC54}">
      <dgm:prSet/>
      <dgm:spPr/>
      <dgm:t>
        <a:bodyPr/>
        <a:lstStyle/>
        <a:p>
          <a:endParaRPr lang="en-US"/>
        </a:p>
      </dgm:t>
    </dgm:pt>
    <dgm:pt modelId="{6BEE56E2-24CC-42AB-B3D8-44DC407B6A3F}" type="sibTrans" cxnId="{82D26448-B632-4933-87AD-72D81B24AC54}">
      <dgm:prSet/>
      <dgm:spPr/>
      <dgm:t>
        <a:bodyPr/>
        <a:lstStyle/>
        <a:p>
          <a:endParaRPr lang="en-US"/>
        </a:p>
      </dgm:t>
    </dgm:pt>
    <dgm:pt modelId="{BA770CFE-98D2-4B69-92BC-1C27BCA859BC}">
      <dgm:prSet phldrT="[Text]"/>
      <dgm:spPr>
        <a:solidFill>
          <a:srgbClr val="686DCC"/>
        </a:solidFill>
      </dgm:spPr>
      <dgm:t>
        <a:bodyPr/>
        <a:lstStyle/>
        <a:p>
          <a:r>
            <a:rPr lang="en-US" dirty="0" smtClean="0"/>
            <a:t>Evaluation and </a:t>
          </a:r>
        </a:p>
        <a:p>
          <a:r>
            <a:rPr lang="en-US" dirty="0" smtClean="0"/>
            <a:t>Re-assessment </a:t>
          </a:r>
          <a:endParaRPr lang="en-US" dirty="0"/>
        </a:p>
      </dgm:t>
    </dgm:pt>
    <dgm:pt modelId="{BFA7B403-2FB6-4CC2-9CE3-72B81E8B1302}" type="parTrans" cxnId="{0DE9A468-78D3-405B-8502-6B86CD69DEA0}">
      <dgm:prSet/>
      <dgm:spPr/>
      <dgm:t>
        <a:bodyPr/>
        <a:lstStyle/>
        <a:p>
          <a:endParaRPr lang="en-US"/>
        </a:p>
      </dgm:t>
    </dgm:pt>
    <dgm:pt modelId="{43467BCF-4060-4997-87EE-ED82AED21BC2}" type="sibTrans" cxnId="{0DE9A468-78D3-405B-8502-6B86CD69DEA0}">
      <dgm:prSet/>
      <dgm:spPr/>
      <dgm:t>
        <a:bodyPr/>
        <a:lstStyle/>
        <a:p>
          <a:endParaRPr lang="en-US"/>
        </a:p>
      </dgm:t>
    </dgm:pt>
    <dgm:pt modelId="{25668571-38D2-4CA5-9D27-EFCCB0F544DE}" type="pres">
      <dgm:prSet presAssocID="{4CC61354-912F-46FD-9102-BF6EDA9A3D4C}" presName="cycle" presStyleCnt="0">
        <dgm:presLayoutVars>
          <dgm:dir/>
          <dgm:resizeHandles val="exact"/>
        </dgm:presLayoutVars>
      </dgm:prSet>
      <dgm:spPr/>
      <dgm:t>
        <a:bodyPr/>
        <a:lstStyle/>
        <a:p>
          <a:endParaRPr lang="en-US"/>
        </a:p>
      </dgm:t>
    </dgm:pt>
    <dgm:pt modelId="{08C3BEF5-FDCD-4DA9-9CA0-D06B2E125C03}" type="pres">
      <dgm:prSet presAssocID="{63D8A367-4FDA-4233-BDBF-7171FAC07F85}" presName="node" presStyleLbl="node1" presStyleIdx="0" presStyleCnt="5">
        <dgm:presLayoutVars>
          <dgm:bulletEnabled val="1"/>
        </dgm:presLayoutVars>
      </dgm:prSet>
      <dgm:spPr/>
      <dgm:t>
        <a:bodyPr/>
        <a:lstStyle/>
        <a:p>
          <a:endParaRPr lang="en-US"/>
        </a:p>
      </dgm:t>
    </dgm:pt>
    <dgm:pt modelId="{5716A137-E42C-4E33-99B9-FB0C494FD163}" type="pres">
      <dgm:prSet presAssocID="{63D8A367-4FDA-4233-BDBF-7171FAC07F85}" presName="spNode" presStyleCnt="0"/>
      <dgm:spPr/>
      <dgm:t>
        <a:bodyPr/>
        <a:lstStyle/>
        <a:p>
          <a:endParaRPr lang="en-US"/>
        </a:p>
      </dgm:t>
    </dgm:pt>
    <dgm:pt modelId="{75915097-1A4E-4765-9BB6-BC7A5373B579}" type="pres">
      <dgm:prSet presAssocID="{2DB25C16-0A52-46FA-A7EF-E0496EF00952}" presName="sibTrans" presStyleLbl="sibTrans1D1" presStyleIdx="0" presStyleCnt="5"/>
      <dgm:spPr/>
      <dgm:t>
        <a:bodyPr/>
        <a:lstStyle/>
        <a:p>
          <a:endParaRPr lang="en-US"/>
        </a:p>
      </dgm:t>
    </dgm:pt>
    <dgm:pt modelId="{DD34A7A5-FA0C-4E1B-9A2A-881909BDA8DE}" type="pres">
      <dgm:prSet presAssocID="{5A26C4F5-7D59-44C9-90A4-421AAB1ED4B7}" presName="node" presStyleLbl="node1" presStyleIdx="1" presStyleCnt="5">
        <dgm:presLayoutVars>
          <dgm:bulletEnabled val="1"/>
        </dgm:presLayoutVars>
      </dgm:prSet>
      <dgm:spPr/>
      <dgm:t>
        <a:bodyPr/>
        <a:lstStyle/>
        <a:p>
          <a:endParaRPr lang="en-US"/>
        </a:p>
      </dgm:t>
    </dgm:pt>
    <dgm:pt modelId="{FFCB3944-DBBA-415D-9EB1-E0396A52A082}" type="pres">
      <dgm:prSet presAssocID="{5A26C4F5-7D59-44C9-90A4-421AAB1ED4B7}" presName="spNode" presStyleCnt="0"/>
      <dgm:spPr/>
      <dgm:t>
        <a:bodyPr/>
        <a:lstStyle/>
        <a:p>
          <a:endParaRPr lang="en-US"/>
        </a:p>
      </dgm:t>
    </dgm:pt>
    <dgm:pt modelId="{EF179BA3-48EB-4552-8DDC-D130888CC6A0}" type="pres">
      <dgm:prSet presAssocID="{1F30A2AA-AD41-4E61-B55E-FF0452D7BC1C}" presName="sibTrans" presStyleLbl="sibTrans1D1" presStyleIdx="1" presStyleCnt="5"/>
      <dgm:spPr/>
      <dgm:t>
        <a:bodyPr/>
        <a:lstStyle/>
        <a:p>
          <a:endParaRPr lang="en-US"/>
        </a:p>
      </dgm:t>
    </dgm:pt>
    <dgm:pt modelId="{97DDE007-FA64-46E5-98AD-AAED81916D96}" type="pres">
      <dgm:prSet presAssocID="{53D48ACA-B444-4809-BA69-F1E2F9B3D19F}" presName="node" presStyleLbl="node1" presStyleIdx="2" presStyleCnt="5">
        <dgm:presLayoutVars>
          <dgm:bulletEnabled val="1"/>
        </dgm:presLayoutVars>
      </dgm:prSet>
      <dgm:spPr/>
      <dgm:t>
        <a:bodyPr/>
        <a:lstStyle/>
        <a:p>
          <a:endParaRPr lang="en-US"/>
        </a:p>
      </dgm:t>
    </dgm:pt>
    <dgm:pt modelId="{405FD0FF-EB94-4081-B4C4-0FB561718B2E}" type="pres">
      <dgm:prSet presAssocID="{53D48ACA-B444-4809-BA69-F1E2F9B3D19F}" presName="spNode" presStyleCnt="0"/>
      <dgm:spPr/>
      <dgm:t>
        <a:bodyPr/>
        <a:lstStyle/>
        <a:p>
          <a:endParaRPr lang="en-US"/>
        </a:p>
      </dgm:t>
    </dgm:pt>
    <dgm:pt modelId="{B431E98D-F08A-4982-AE09-CE9C343FA3EA}" type="pres">
      <dgm:prSet presAssocID="{A9753CA6-A6D5-4D0C-92D2-43654CE3DA07}" presName="sibTrans" presStyleLbl="sibTrans1D1" presStyleIdx="2" presStyleCnt="5"/>
      <dgm:spPr/>
      <dgm:t>
        <a:bodyPr/>
        <a:lstStyle/>
        <a:p>
          <a:endParaRPr lang="en-US"/>
        </a:p>
      </dgm:t>
    </dgm:pt>
    <dgm:pt modelId="{BE1F298C-698E-4BA7-A707-8FC8B7B2487C}" type="pres">
      <dgm:prSet presAssocID="{E7C37D4C-A87E-40A6-9B64-C52FB13F1552}" presName="node" presStyleLbl="node1" presStyleIdx="3" presStyleCnt="5">
        <dgm:presLayoutVars>
          <dgm:bulletEnabled val="1"/>
        </dgm:presLayoutVars>
      </dgm:prSet>
      <dgm:spPr/>
      <dgm:t>
        <a:bodyPr/>
        <a:lstStyle/>
        <a:p>
          <a:endParaRPr lang="en-US"/>
        </a:p>
      </dgm:t>
    </dgm:pt>
    <dgm:pt modelId="{B0A3C8C4-FA9A-4D56-B578-C1ABFDE2BE44}" type="pres">
      <dgm:prSet presAssocID="{E7C37D4C-A87E-40A6-9B64-C52FB13F1552}" presName="spNode" presStyleCnt="0"/>
      <dgm:spPr/>
      <dgm:t>
        <a:bodyPr/>
        <a:lstStyle/>
        <a:p>
          <a:endParaRPr lang="en-US"/>
        </a:p>
      </dgm:t>
    </dgm:pt>
    <dgm:pt modelId="{67F116F1-A40D-48AF-A112-1D00D7D613ED}" type="pres">
      <dgm:prSet presAssocID="{6BEE56E2-24CC-42AB-B3D8-44DC407B6A3F}" presName="sibTrans" presStyleLbl="sibTrans1D1" presStyleIdx="3" presStyleCnt="5"/>
      <dgm:spPr/>
      <dgm:t>
        <a:bodyPr/>
        <a:lstStyle/>
        <a:p>
          <a:endParaRPr lang="en-US"/>
        </a:p>
      </dgm:t>
    </dgm:pt>
    <dgm:pt modelId="{B9CCADD7-9C52-4A42-8838-0581FEA5A14E}" type="pres">
      <dgm:prSet presAssocID="{BA770CFE-98D2-4B69-92BC-1C27BCA859BC}" presName="node" presStyleLbl="node1" presStyleIdx="4" presStyleCnt="5">
        <dgm:presLayoutVars>
          <dgm:bulletEnabled val="1"/>
        </dgm:presLayoutVars>
      </dgm:prSet>
      <dgm:spPr/>
      <dgm:t>
        <a:bodyPr/>
        <a:lstStyle/>
        <a:p>
          <a:endParaRPr lang="en-US"/>
        </a:p>
      </dgm:t>
    </dgm:pt>
    <dgm:pt modelId="{713BEB50-BA78-4CB2-AE64-70E64D2FD171}" type="pres">
      <dgm:prSet presAssocID="{BA770CFE-98D2-4B69-92BC-1C27BCA859BC}" presName="spNode" presStyleCnt="0"/>
      <dgm:spPr/>
      <dgm:t>
        <a:bodyPr/>
        <a:lstStyle/>
        <a:p>
          <a:endParaRPr lang="en-US"/>
        </a:p>
      </dgm:t>
    </dgm:pt>
    <dgm:pt modelId="{BDE10E08-B8E6-46F4-BCF5-57002788B554}" type="pres">
      <dgm:prSet presAssocID="{43467BCF-4060-4997-87EE-ED82AED21BC2}" presName="sibTrans" presStyleLbl="sibTrans1D1" presStyleIdx="4" presStyleCnt="5"/>
      <dgm:spPr/>
      <dgm:t>
        <a:bodyPr/>
        <a:lstStyle/>
        <a:p>
          <a:endParaRPr lang="en-US"/>
        </a:p>
      </dgm:t>
    </dgm:pt>
  </dgm:ptLst>
  <dgm:cxnLst>
    <dgm:cxn modelId="{FCC517F4-7D09-45EE-9F19-04D0B5284D8E}" type="presOf" srcId="{2DB25C16-0A52-46FA-A7EF-E0496EF00952}" destId="{75915097-1A4E-4765-9BB6-BC7A5373B579}" srcOrd="0" destOrd="0" presId="urn:microsoft.com/office/officeart/2005/8/layout/cycle5"/>
    <dgm:cxn modelId="{0DE9A468-78D3-405B-8502-6B86CD69DEA0}" srcId="{4CC61354-912F-46FD-9102-BF6EDA9A3D4C}" destId="{BA770CFE-98D2-4B69-92BC-1C27BCA859BC}" srcOrd="4" destOrd="0" parTransId="{BFA7B403-2FB6-4CC2-9CE3-72B81E8B1302}" sibTransId="{43467BCF-4060-4997-87EE-ED82AED21BC2}"/>
    <dgm:cxn modelId="{F8AA6CEF-F6F9-43A5-B664-FA12B3A2CC34}" type="presOf" srcId="{63D8A367-4FDA-4233-BDBF-7171FAC07F85}" destId="{08C3BEF5-FDCD-4DA9-9CA0-D06B2E125C03}" srcOrd="0" destOrd="0" presId="urn:microsoft.com/office/officeart/2005/8/layout/cycle5"/>
    <dgm:cxn modelId="{5E6B7509-53E7-44CD-A491-991F9642BB0F}" type="presOf" srcId="{4CC61354-912F-46FD-9102-BF6EDA9A3D4C}" destId="{25668571-38D2-4CA5-9D27-EFCCB0F544DE}" srcOrd="0" destOrd="0" presId="urn:microsoft.com/office/officeart/2005/8/layout/cycle5"/>
    <dgm:cxn modelId="{3FACD2F8-24CC-4EA8-AD6B-F87922F72FEC}" type="presOf" srcId="{6BEE56E2-24CC-42AB-B3D8-44DC407B6A3F}" destId="{67F116F1-A40D-48AF-A112-1D00D7D613ED}" srcOrd="0" destOrd="0" presId="urn:microsoft.com/office/officeart/2005/8/layout/cycle5"/>
    <dgm:cxn modelId="{82D26448-B632-4933-87AD-72D81B24AC54}" srcId="{4CC61354-912F-46FD-9102-BF6EDA9A3D4C}" destId="{E7C37D4C-A87E-40A6-9B64-C52FB13F1552}" srcOrd="3" destOrd="0" parTransId="{31E7B4AE-71F7-4B6A-BE65-06EBB1DAD44B}" sibTransId="{6BEE56E2-24CC-42AB-B3D8-44DC407B6A3F}"/>
    <dgm:cxn modelId="{CC347605-30BF-4A5F-A7EC-E3C58FB47687}" type="presOf" srcId="{53D48ACA-B444-4809-BA69-F1E2F9B3D19F}" destId="{97DDE007-FA64-46E5-98AD-AAED81916D96}" srcOrd="0" destOrd="0" presId="urn:microsoft.com/office/officeart/2005/8/layout/cycle5"/>
    <dgm:cxn modelId="{3A691648-DFF8-43AB-9C94-86CB9CD8737B}" type="presOf" srcId="{1F30A2AA-AD41-4E61-B55E-FF0452D7BC1C}" destId="{EF179BA3-48EB-4552-8DDC-D130888CC6A0}" srcOrd="0" destOrd="0" presId="urn:microsoft.com/office/officeart/2005/8/layout/cycle5"/>
    <dgm:cxn modelId="{6BA8AA79-4505-4230-A361-2C2A136A7666}" type="presOf" srcId="{E7C37D4C-A87E-40A6-9B64-C52FB13F1552}" destId="{BE1F298C-698E-4BA7-A707-8FC8B7B2487C}" srcOrd="0" destOrd="0" presId="urn:microsoft.com/office/officeart/2005/8/layout/cycle5"/>
    <dgm:cxn modelId="{518F88A1-1E47-4166-8823-CF78534C0FE3}" type="presOf" srcId="{5A26C4F5-7D59-44C9-90A4-421AAB1ED4B7}" destId="{DD34A7A5-FA0C-4E1B-9A2A-881909BDA8DE}" srcOrd="0" destOrd="0" presId="urn:microsoft.com/office/officeart/2005/8/layout/cycle5"/>
    <dgm:cxn modelId="{88847E6F-2578-4115-B442-F2529491FA85}" srcId="{4CC61354-912F-46FD-9102-BF6EDA9A3D4C}" destId="{63D8A367-4FDA-4233-BDBF-7171FAC07F85}" srcOrd="0" destOrd="0" parTransId="{1F0AD396-A91D-4FE6-83DD-5C233A9684FF}" sibTransId="{2DB25C16-0A52-46FA-A7EF-E0496EF00952}"/>
    <dgm:cxn modelId="{97549EE5-54E3-45B1-8B62-2672EC4EFADB}" srcId="{4CC61354-912F-46FD-9102-BF6EDA9A3D4C}" destId="{53D48ACA-B444-4809-BA69-F1E2F9B3D19F}" srcOrd="2" destOrd="0" parTransId="{0D90E106-7362-4E8E-9D6E-82BA2056A7D3}" sibTransId="{A9753CA6-A6D5-4D0C-92D2-43654CE3DA07}"/>
    <dgm:cxn modelId="{77BB49A6-0576-4F03-9F4E-8F9A5B053211}" srcId="{4CC61354-912F-46FD-9102-BF6EDA9A3D4C}" destId="{5A26C4F5-7D59-44C9-90A4-421AAB1ED4B7}" srcOrd="1" destOrd="0" parTransId="{B6428D20-6981-4E4A-A28E-DB6393272153}" sibTransId="{1F30A2AA-AD41-4E61-B55E-FF0452D7BC1C}"/>
    <dgm:cxn modelId="{B6D46C7D-385C-40F6-ABBB-5A90898A0ECF}" type="presOf" srcId="{43467BCF-4060-4997-87EE-ED82AED21BC2}" destId="{BDE10E08-B8E6-46F4-BCF5-57002788B554}" srcOrd="0" destOrd="0" presId="urn:microsoft.com/office/officeart/2005/8/layout/cycle5"/>
    <dgm:cxn modelId="{6C49BE27-648E-47DB-8CCD-70DFA82DA378}" type="presOf" srcId="{A9753CA6-A6D5-4D0C-92D2-43654CE3DA07}" destId="{B431E98D-F08A-4982-AE09-CE9C343FA3EA}" srcOrd="0" destOrd="0" presId="urn:microsoft.com/office/officeart/2005/8/layout/cycle5"/>
    <dgm:cxn modelId="{1E8FC1DE-7ABE-4FE3-A8DF-362F106117EA}" type="presOf" srcId="{BA770CFE-98D2-4B69-92BC-1C27BCA859BC}" destId="{B9CCADD7-9C52-4A42-8838-0581FEA5A14E}" srcOrd="0" destOrd="0" presId="urn:microsoft.com/office/officeart/2005/8/layout/cycle5"/>
    <dgm:cxn modelId="{383115A9-0216-4650-9C56-B1709E808B6B}" type="presParOf" srcId="{25668571-38D2-4CA5-9D27-EFCCB0F544DE}" destId="{08C3BEF5-FDCD-4DA9-9CA0-D06B2E125C03}" srcOrd="0" destOrd="0" presId="urn:microsoft.com/office/officeart/2005/8/layout/cycle5"/>
    <dgm:cxn modelId="{A7B35836-FB9A-4B4C-8589-3BE4E9EDF66F}" type="presParOf" srcId="{25668571-38D2-4CA5-9D27-EFCCB0F544DE}" destId="{5716A137-E42C-4E33-99B9-FB0C494FD163}" srcOrd="1" destOrd="0" presId="urn:microsoft.com/office/officeart/2005/8/layout/cycle5"/>
    <dgm:cxn modelId="{4749F5BD-5493-401F-95B2-17E2BB35CA4D}" type="presParOf" srcId="{25668571-38D2-4CA5-9D27-EFCCB0F544DE}" destId="{75915097-1A4E-4765-9BB6-BC7A5373B579}" srcOrd="2" destOrd="0" presId="urn:microsoft.com/office/officeart/2005/8/layout/cycle5"/>
    <dgm:cxn modelId="{A9C72A05-AC7F-4E9C-8AAC-F451B16C99DA}" type="presParOf" srcId="{25668571-38D2-4CA5-9D27-EFCCB0F544DE}" destId="{DD34A7A5-FA0C-4E1B-9A2A-881909BDA8DE}" srcOrd="3" destOrd="0" presId="urn:microsoft.com/office/officeart/2005/8/layout/cycle5"/>
    <dgm:cxn modelId="{65F2239A-B0DF-48E3-85FF-E32DC307AA9F}" type="presParOf" srcId="{25668571-38D2-4CA5-9D27-EFCCB0F544DE}" destId="{FFCB3944-DBBA-415D-9EB1-E0396A52A082}" srcOrd="4" destOrd="0" presId="urn:microsoft.com/office/officeart/2005/8/layout/cycle5"/>
    <dgm:cxn modelId="{AB06743C-206F-4CAC-BCF5-36BB756E5BCD}" type="presParOf" srcId="{25668571-38D2-4CA5-9D27-EFCCB0F544DE}" destId="{EF179BA3-48EB-4552-8DDC-D130888CC6A0}" srcOrd="5" destOrd="0" presId="urn:microsoft.com/office/officeart/2005/8/layout/cycle5"/>
    <dgm:cxn modelId="{59DF3C59-C5A7-42F9-8E85-48EC0B2AA167}" type="presParOf" srcId="{25668571-38D2-4CA5-9D27-EFCCB0F544DE}" destId="{97DDE007-FA64-46E5-98AD-AAED81916D96}" srcOrd="6" destOrd="0" presId="urn:microsoft.com/office/officeart/2005/8/layout/cycle5"/>
    <dgm:cxn modelId="{77E25CC7-1E41-4C37-BEA9-6695A8EDA56F}" type="presParOf" srcId="{25668571-38D2-4CA5-9D27-EFCCB0F544DE}" destId="{405FD0FF-EB94-4081-B4C4-0FB561718B2E}" srcOrd="7" destOrd="0" presId="urn:microsoft.com/office/officeart/2005/8/layout/cycle5"/>
    <dgm:cxn modelId="{D4C7C092-26C3-406E-89EC-1D73F90B49B0}" type="presParOf" srcId="{25668571-38D2-4CA5-9D27-EFCCB0F544DE}" destId="{B431E98D-F08A-4982-AE09-CE9C343FA3EA}" srcOrd="8" destOrd="0" presId="urn:microsoft.com/office/officeart/2005/8/layout/cycle5"/>
    <dgm:cxn modelId="{E5672A0F-F491-4BF5-813A-5133E7CD8D97}" type="presParOf" srcId="{25668571-38D2-4CA5-9D27-EFCCB0F544DE}" destId="{BE1F298C-698E-4BA7-A707-8FC8B7B2487C}" srcOrd="9" destOrd="0" presId="urn:microsoft.com/office/officeart/2005/8/layout/cycle5"/>
    <dgm:cxn modelId="{7C187738-E944-4593-8D25-5405BC4FF6B7}" type="presParOf" srcId="{25668571-38D2-4CA5-9D27-EFCCB0F544DE}" destId="{B0A3C8C4-FA9A-4D56-B578-C1ABFDE2BE44}" srcOrd="10" destOrd="0" presId="urn:microsoft.com/office/officeart/2005/8/layout/cycle5"/>
    <dgm:cxn modelId="{3BAB1F92-0ACF-4D37-A865-F374BC4B7C9C}" type="presParOf" srcId="{25668571-38D2-4CA5-9D27-EFCCB0F544DE}" destId="{67F116F1-A40D-48AF-A112-1D00D7D613ED}" srcOrd="11" destOrd="0" presId="urn:microsoft.com/office/officeart/2005/8/layout/cycle5"/>
    <dgm:cxn modelId="{B2FE0470-614B-472C-900F-379D9BB381F7}" type="presParOf" srcId="{25668571-38D2-4CA5-9D27-EFCCB0F544DE}" destId="{B9CCADD7-9C52-4A42-8838-0581FEA5A14E}" srcOrd="12" destOrd="0" presId="urn:microsoft.com/office/officeart/2005/8/layout/cycle5"/>
    <dgm:cxn modelId="{4C5B630F-F7E4-40AA-91D2-979E36E1D9B5}" type="presParOf" srcId="{25668571-38D2-4CA5-9D27-EFCCB0F544DE}" destId="{713BEB50-BA78-4CB2-AE64-70E64D2FD171}" srcOrd="13" destOrd="0" presId="urn:microsoft.com/office/officeart/2005/8/layout/cycle5"/>
    <dgm:cxn modelId="{3C530296-3AC1-456A-99D0-D7367B677A0D}" type="presParOf" srcId="{25668571-38D2-4CA5-9D27-EFCCB0F544DE}" destId="{BDE10E08-B8E6-46F4-BCF5-57002788B554}"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B55AE-FD8B-4A03-9CC6-8C6BE3EB0009}">
      <dsp:nvSpPr>
        <dsp:cNvPr id="0" name=""/>
        <dsp:cNvSpPr/>
      </dsp:nvSpPr>
      <dsp:spPr>
        <a:xfrm>
          <a:off x="976" y="1143232"/>
          <a:ext cx="1904534" cy="190453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4813" tIns="12700" rIns="104813" bIns="12700" numCol="1" spcCol="1270" anchor="ctr" anchorCtr="0">
          <a:noAutofit/>
        </a:bodyPr>
        <a:lstStyle/>
        <a:p>
          <a:pPr lvl="0" algn="ctr" defTabSz="444500">
            <a:lnSpc>
              <a:spcPct val="90000"/>
            </a:lnSpc>
            <a:spcBef>
              <a:spcPct val="0"/>
            </a:spcBef>
            <a:spcAft>
              <a:spcPct val="35000"/>
            </a:spcAft>
          </a:pPr>
          <a:r>
            <a:rPr lang="en-US" sz="1000" b="1" kern="1200" dirty="0" smtClean="0"/>
            <a:t>Fee for Service</a:t>
          </a:r>
          <a:endParaRPr lang="en-US" sz="1000" b="1" kern="1200" dirty="0"/>
        </a:p>
      </dsp:txBody>
      <dsp:txXfrm>
        <a:off x="279889" y="1422145"/>
        <a:ext cx="1346708" cy="1346708"/>
      </dsp:txXfrm>
    </dsp:sp>
    <dsp:sp modelId="{451A1BD6-6D65-491B-8D91-2C7E0EE9D6DB}">
      <dsp:nvSpPr>
        <dsp:cNvPr id="0" name=""/>
        <dsp:cNvSpPr/>
      </dsp:nvSpPr>
      <dsp:spPr>
        <a:xfrm>
          <a:off x="1557575" y="1171800"/>
          <a:ext cx="1904534" cy="190453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4813" tIns="12700" rIns="104813" bIns="12700" numCol="1" spcCol="1270" anchor="ctr" anchorCtr="0">
          <a:noAutofit/>
        </a:bodyPr>
        <a:lstStyle/>
        <a:p>
          <a:pPr lvl="0" algn="ctr" defTabSz="444500">
            <a:lnSpc>
              <a:spcPct val="90000"/>
            </a:lnSpc>
            <a:spcBef>
              <a:spcPct val="0"/>
            </a:spcBef>
            <a:spcAft>
              <a:spcPct val="35000"/>
            </a:spcAft>
          </a:pPr>
          <a:r>
            <a:rPr lang="en-US" sz="1000" b="1" kern="1200" dirty="0" smtClean="0"/>
            <a:t>Pay for Performance: Bonuses for Quality </a:t>
          </a:r>
          <a:endParaRPr lang="en-US" sz="1000" b="1" kern="1200" dirty="0"/>
        </a:p>
      </dsp:txBody>
      <dsp:txXfrm>
        <a:off x="1836488" y="1450713"/>
        <a:ext cx="1346708" cy="1346708"/>
      </dsp:txXfrm>
    </dsp:sp>
    <dsp:sp modelId="{4FC8A219-F77B-4B89-9156-CFE9C5A93A6A}">
      <dsp:nvSpPr>
        <dsp:cNvPr id="0" name=""/>
        <dsp:cNvSpPr/>
      </dsp:nvSpPr>
      <dsp:spPr>
        <a:xfrm>
          <a:off x="3048232" y="1143232"/>
          <a:ext cx="1904534" cy="190453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4813" tIns="12700" rIns="104813" bIns="12700" numCol="1" spcCol="1270" anchor="ctr" anchorCtr="0">
          <a:noAutofit/>
        </a:bodyPr>
        <a:lstStyle/>
        <a:p>
          <a:pPr lvl="0" algn="ctr" defTabSz="444500">
            <a:lnSpc>
              <a:spcPct val="90000"/>
            </a:lnSpc>
            <a:spcBef>
              <a:spcPct val="0"/>
            </a:spcBef>
            <a:spcAft>
              <a:spcPct val="35000"/>
            </a:spcAft>
          </a:pPr>
          <a:r>
            <a:rPr lang="en-US" sz="1000" b="1" kern="1200" dirty="0" smtClean="0"/>
            <a:t>Shared Risk between</a:t>
          </a:r>
          <a:br>
            <a:rPr lang="en-US" sz="1000" b="1" kern="1200" dirty="0" smtClean="0"/>
          </a:br>
          <a:r>
            <a:rPr lang="en-US" sz="1000" b="1" kern="1200" dirty="0" smtClean="0"/>
            <a:t> Providers and Payers: Cost, quality, pay-backs</a:t>
          </a:r>
          <a:endParaRPr lang="en-US" sz="1000" b="1" kern="1200" dirty="0"/>
        </a:p>
      </dsp:txBody>
      <dsp:txXfrm>
        <a:off x="3327145" y="1422145"/>
        <a:ext cx="1346708" cy="1346708"/>
      </dsp:txXfrm>
    </dsp:sp>
    <dsp:sp modelId="{E7947BA0-9E75-4CE0-8B72-F66CE850AB46}">
      <dsp:nvSpPr>
        <dsp:cNvPr id="0" name=""/>
        <dsp:cNvSpPr/>
      </dsp:nvSpPr>
      <dsp:spPr>
        <a:xfrm>
          <a:off x="4571860" y="1143232"/>
          <a:ext cx="1904534" cy="190453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4813" tIns="12700" rIns="104813" bIns="12700" numCol="1" spcCol="1270" anchor="ctr" anchorCtr="0">
          <a:noAutofit/>
        </a:bodyPr>
        <a:lstStyle/>
        <a:p>
          <a:pPr lvl="0" algn="ctr" defTabSz="444500">
            <a:lnSpc>
              <a:spcPct val="90000"/>
            </a:lnSpc>
            <a:spcBef>
              <a:spcPct val="0"/>
            </a:spcBef>
            <a:spcAft>
              <a:spcPct val="35000"/>
            </a:spcAft>
          </a:pPr>
          <a:r>
            <a:rPr lang="en-US" sz="1000" b="1" kern="1200" dirty="0" smtClean="0"/>
            <a:t>Global Budget:</a:t>
          </a:r>
        </a:p>
        <a:p>
          <a:pPr lvl="0" algn="ctr" defTabSz="444500">
            <a:lnSpc>
              <a:spcPct val="90000"/>
            </a:lnSpc>
            <a:spcBef>
              <a:spcPct val="0"/>
            </a:spcBef>
            <a:spcAft>
              <a:spcPct val="35000"/>
            </a:spcAft>
          </a:pPr>
          <a:r>
            <a:rPr lang="en-US" sz="1000" b="1" kern="1200" dirty="0" smtClean="0"/>
            <a:t>fixed maximum expenditures for defined set of services or payback $ over budget</a:t>
          </a:r>
          <a:endParaRPr lang="en-US" sz="1000" b="1" kern="1200" dirty="0"/>
        </a:p>
      </dsp:txBody>
      <dsp:txXfrm>
        <a:off x="4850773" y="1422145"/>
        <a:ext cx="1346708" cy="1346708"/>
      </dsp:txXfrm>
    </dsp:sp>
    <dsp:sp modelId="{5117D5E8-2D9E-46F5-A54A-3572C7044520}">
      <dsp:nvSpPr>
        <dsp:cNvPr id="0" name=""/>
        <dsp:cNvSpPr/>
      </dsp:nvSpPr>
      <dsp:spPr>
        <a:xfrm>
          <a:off x="6095488" y="1143232"/>
          <a:ext cx="1904534" cy="190453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4813" tIns="12700" rIns="104813"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C00000"/>
              </a:solidFill>
            </a:rPr>
            <a:t>Accountable Care Organization: Provider takes full financial accountability for enrolled patients</a:t>
          </a:r>
        </a:p>
        <a:p>
          <a:pPr lvl="0" algn="ctr" defTabSz="444500">
            <a:lnSpc>
              <a:spcPct val="90000"/>
            </a:lnSpc>
            <a:spcBef>
              <a:spcPct val="0"/>
            </a:spcBef>
            <a:spcAft>
              <a:spcPct val="35000"/>
            </a:spcAft>
          </a:pPr>
          <a:endParaRPr lang="en-US" sz="1000" kern="1200" dirty="0"/>
        </a:p>
      </dsp:txBody>
      <dsp:txXfrm>
        <a:off x="6374401" y="1422145"/>
        <a:ext cx="1346708" cy="1346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1F401-7DF4-48DF-AD62-123FEDF22460}">
      <dsp:nvSpPr>
        <dsp:cNvPr id="0" name=""/>
        <dsp:cNvSpPr/>
      </dsp:nvSpPr>
      <dsp:spPr>
        <a:xfrm rot="5400000">
          <a:off x="3391880" y="317861"/>
          <a:ext cx="1059982" cy="1015230"/>
        </a:xfrm>
        <a:prstGeom prst="hexagon">
          <a:avLst>
            <a:gd name="adj" fmla="val 25000"/>
            <a:gd name="vf" fmla="val 115470"/>
          </a:avLst>
        </a:prstGeom>
        <a:solidFill>
          <a:srgbClr val="7030A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Calibri"/>
              <a:ea typeface="+mn-ea"/>
              <a:cs typeface="+mn-cs"/>
            </a:rPr>
            <a:t>Payer High Risk Lists</a:t>
          </a:r>
          <a:endParaRPr lang="en-US" sz="1100" kern="1200" dirty="0">
            <a:solidFill>
              <a:sysClr val="window" lastClr="FFFFFF"/>
            </a:solidFill>
            <a:latin typeface="Calibri"/>
            <a:ea typeface="+mn-ea"/>
            <a:cs typeface="+mn-cs"/>
          </a:endParaRPr>
        </a:p>
      </dsp:txBody>
      <dsp:txXfrm rot="-5400000">
        <a:off x="3579889" y="468419"/>
        <a:ext cx="683964" cy="714114"/>
      </dsp:txXfrm>
    </dsp:sp>
    <dsp:sp modelId="{A3DF0383-5442-4EBE-BFA2-1A8274D005B0}">
      <dsp:nvSpPr>
        <dsp:cNvPr id="0" name=""/>
        <dsp:cNvSpPr/>
      </dsp:nvSpPr>
      <dsp:spPr>
        <a:xfrm>
          <a:off x="4616194" y="461476"/>
          <a:ext cx="1092090" cy="587145"/>
        </a:xfrm>
        <a:prstGeom prst="rect">
          <a:avLst/>
        </a:prstGeom>
        <a:noFill/>
        <a:ln>
          <a:noFill/>
        </a:ln>
        <a:effectLst/>
      </dsp:spPr>
      <dsp:style>
        <a:lnRef idx="0">
          <a:scrgbClr r="0" g="0" b="0"/>
        </a:lnRef>
        <a:fillRef idx="0">
          <a:scrgbClr r="0" g="0" b="0"/>
        </a:fillRef>
        <a:effectRef idx="0">
          <a:scrgbClr r="0" g="0" b="0"/>
        </a:effectRef>
        <a:fontRef idx="minor"/>
      </dsp:style>
    </dsp:sp>
    <dsp:sp modelId="{899A1D40-F4BD-49BE-8EDD-959D9CEB421D}">
      <dsp:nvSpPr>
        <dsp:cNvPr id="0" name=""/>
        <dsp:cNvSpPr/>
      </dsp:nvSpPr>
      <dsp:spPr>
        <a:xfrm rot="5400000">
          <a:off x="3269576" y="1748334"/>
          <a:ext cx="1506839" cy="1678329"/>
        </a:xfrm>
        <a:prstGeom prst="hexagon">
          <a:avLst>
            <a:gd name="adj" fmla="val 25000"/>
            <a:gd name="vf" fmla="val 115470"/>
          </a:avLst>
        </a:prstGeom>
        <a:solidFill>
          <a:srgbClr val="619428"/>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Complex</a:t>
          </a:r>
          <a:r>
            <a:rPr lang="en-US" sz="1400" kern="1200" baseline="0" dirty="0" smtClean="0">
              <a:solidFill>
                <a:sysClr val="window" lastClr="FFFFFF"/>
              </a:solidFill>
              <a:latin typeface="Calibri"/>
              <a:ea typeface="+mn-ea"/>
              <a:cs typeface="+mn-cs"/>
            </a:rPr>
            <a:t> Care Management</a:t>
          </a:r>
          <a:endParaRPr lang="en-US" sz="1400" kern="1200" dirty="0">
            <a:solidFill>
              <a:sysClr val="window" lastClr="FFFFFF"/>
            </a:solidFill>
            <a:latin typeface="Calibri"/>
            <a:ea typeface="+mn-ea"/>
            <a:cs typeface="+mn-cs"/>
          </a:endParaRPr>
        </a:p>
      </dsp:txBody>
      <dsp:txXfrm rot="-5400000">
        <a:off x="3463553" y="2085219"/>
        <a:ext cx="1118886" cy="1004559"/>
      </dsp:txXfrm>
    </dsp:sp>
    <dsp:sp modelId="{A036082C-0027-4143-8812-CA4061A4B000}">
      <dsp:nvSpPr>
        <dsp:cNvPr id="0" name=""/>
        <dsp:cNvSpPr/>
      </dsp:nvSpPr>
      <dsp:spPr>
        <a:xfrm rot="5400000">
          <a:off x="1738992" y="2998506"/>
          <a:ext cx="1000025" cy="951301"/>
        </a:xfrm>
        <a:prstGeom prst="hexagon">
          <a:avLst>
            <a:gd name="adj" fmla="val 25000"/>
            <a:gd name="vf" fmla="val 115470"/>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Calibri"/>
              <a:ea typeface="+mn-ea"/>
              <a:cs typeface="+mn-cs"/>
            </a:rPr>
            <a:t>Hospital</a:t>
          </a:r>
          <a:r>
            <a:rPr lang="en-US" sz="1100" kern="1200" baseline="0" dirty="0" smtClean="0">
              <a:solidFill>
                <a:sysClr val="window" lastClr="FFFFFF"/>
              </a:solidFill>
              <a:latin typeface="Calibri"/>
              <a:ea typeface="+mn-ea"/>
              <a:cs typeface="+mn-cs"/>
            </a:rPr>
            <a:t> to Home Staff</a:t>
          </a:r>
          <a:endParaRPr lang="en-US" sz="1100" kern="1200" dirty="0">
            <a:solidFill>
              <a:sysClr val="window" lastClr="FFFFFF"/>
            </a:solidFill>
            <a:latin typeface="Calibri"/>
            <a:ea typeface="+mn-ea"/>
            <a:cs typeface="+mn-cs"/>
          </a:endParaRPr>
        </a:p>
      </dsp:txBody>
      <dsp:txXfrm rot="-5400000">
        <a:off x="1918042" y="3136756"/>
        <a:ext cx="641925" cy="674804"/>
      </dsp:txXfrm>
    </dsp:sp>
    <dsp:sp modelId="{9D7035F8-F814-4533-BA02-E097ABCF5EE1}">
      <dsp:nvSpPr>
        <dsp:cNvPr id="0" name=""/>
        <dsp:cNvSpPr/>
      </dsp:nvSpPr>
      <dsp:spPr>
        <a:xfrm>
          <a:off x="1243390" y="0"/>
          <a:ext cx="1056861" cy="587145"/>
        </a:xfrm>
        <a:prstGeom prst="rect">
          <a:avLst/>
        </a:prstGeom>
        <a:noFill/>
        <a:ln>
          <a:noFill/>
        </a:ln>
        <a:effectLst/>
      </dsp:spPr>
      <dsp:style>
        <a:lnRef idx="0">
          <a:scrgbClr r="0" g="0" b="0"/>
        </a:lnRef>
        <a:fillRef idx="0">
          <a:scrgbClr r="0" g="0" b="0"/>
        </a:fillRef>
        <a:effectRef idx="0">
          <a:scrgbClr r="0" g="0" b="0"/>
        </a:effectRef>
        <a:fontRef idx="minor"/>
      </dsp:style>
    </dsp:sp>
    <dsp:sp modelId="{34D93925-A792-4251-A46F-D292C89E494A}">
      <dsp:nvSpPr>
        <dsp:cNvPr id="0" name=""/>
        <dsp:cNvSpPr/>
      </dsp:nvSpPr>
      <dsp:spPr>
        <a:xfrm rot="5400000">
          <a:off x="2709393" y="3781659"/>
          <a:ext cx="1044443" cy="1054954"/>
        </a:xfrm>
        <a:prstGeom prst="hexagon">
          <a:avLst>
            <a:gd name="adj" fmla="val 25000"/>
            <a:gd name="vf" fmla="val 115470"/>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 lastClr="FFFFFF"/>
              </a:solidFill>
              <a:latin typeface="Calibri"/>
              <a:ea typeface="+mn-ea"/>
              <a:cs typeface="+mn-cs"/>
            </a:rPr>
            <a:t>Inpatient Case Mgrs &amp; Social Workers</a:t>
          </a:r>
          <a:endParaRPr lang="en-US" sz="1100" b="1" kern="1200" dirty="0">
            <a:solidFill>
              <a:sysClr val="window" lastClr="FFFFFF"/>
            </a:solidFill>
            <a:latin typeface="Calibri"/>
            <a:ea typeface="+mn-ea"/>
            <a:cs typeface="+mn-cs"/>
          </a:endParaRPr>
        </a:p>
      </dsp:txBody>
      <dsp:txXfrm rot="-5400000">
        <a:off x="2879964" y="3960988"/>
        <a:ext cx="703302" cy="696295"/>
      </dsp:txXfrm>
    </dsp:sp>
    <dsp:sp modelId="{7ECDFCCC-ABFF-4A33-BE4A-515EE3203FE1}">
      <dsp:nvSpPr>
        <dsp:cNvPr id="0" name=""/>
        <dsp:cNvSpPr/>
      </dsp:nvSpPr>
      <dsp:spPr>
        <a:xfrm rot="5400000">
          <a:off x="4812079" y="712890"/>
          <a:ext cx="1087255" cy="1033074"/>
        </a:xfrm>
        <a:prstGeom prst="hexagon">
          <a:avLst>
            <a:gd name="adj" fmla="val 25000"/>
            <a:gd name="vf" fmla="val 115470"/>
          </a:avLst>
        </a:prstGeom>
        <a:solidFill>
          <a:srgbClr val="7030A0"/>
        </a:solidFill>
        <a:ln w="47625" cap="flat" cmpd="dbl" algn="ctr">
          <a:noFill/>
          <a:prstDash val="solid"/>
        </a:ln>
        <a:effectLst>
          <a:outerShdw blurRad="38100" dist="30000" dir="5400000" rotWithShape="0">
            <a:srgbClr val="000000">
              <a:alpha val="45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High ED use Lists</a:t>
          </a:r>
          <a:endParaRPr lang="en-US" sz="1200" b="1" kern="1200" dirty="0">
            <a:solidFill>
              <a:sysClr val="window" lastClr="FFFFFF"/>
            </a:solidFill>
            <a:latin typeface="Calibri"/>
            <a:ea typeface="+mn-ea"/>
            <a:cs typeface="+mn-cs"/>
          </a:endParaRPr>
        </a:p>
      </dsp:txBody>
      <dsp:txXfrm rot="-5400000">
        <a:off x="5007058" y="862494"/>
        <a:ext cx="697296" cy="733867"/>
      </dsp:txXfrm>
    </dsp:sp>
    <dsp:sp modelId="{8FDD9CE2-718F-4EF1-A255-CB63276A8E20}">
      <dsp:nvSpPr>
        <dsp:cNvPr id="0" name=""/>
        <dsp:cNvSpPr/>
      </dsp:nvSpPr>
      <dsp:spPr>
        <a:xfrm>
          <a:off x="4616194" y="2507046"/>
          <a:ext cx="1092090" cy="587145"/>
        </a:xfrm>
        <a:prstGeom prst="rect">
          <a:avLst/>
        </a:prstGeom>
        <a:noFill/>
        <a:ln>
          <a:noFill/>
        </a:ln>
        <a:effectLst/>
      </dsp:spPr>
      <dsp:style>
        <a:lnRef idx="0">
          <a:scrgbClr r="0" g="0" b="0"/>
        </a:lnRef>
        <a:fillRef idx="0">
          <a:scrgbClr r="0" g="0" b="0"/>
        </a:fillRef>
        <a:effectRef idx="0">
          <a:scrgbClr r="0" g="0" b="0"/>
        </a:effectRef>
        <a:fontRef idx="minor"/>
      </dsp:style>
    </dsp:sp>
    <dsp:sp modelId="{4A5F5517-D547-4E72-A22B-D1A6DA5A6F59}">
      <dsp:nvSpPr>
        <dsp:cNvPr id="0" name=""/>
        <dsp:cNvSpPr/>
      </dsp:nvSpPr>
      <dsp:spPr>
        <a:xfrm rot="5400000">
          <a:off x="4090508" y="3769075"/>
          <a:ext cx="1017649" cy="1241283"/>
        </a:xfrm>
        <a:prstGeom prst="hexagon">
          <a:avLst>
            <a:gd name="adj" fmla="val 25000"/>
            <a:gd name="vf" fmla="val 11547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Readmission Reports</a:t>
          </a:r>
          <a:endParaRPr lang="en-US" sz="1200" b="1" kern="1200" dirty="0">
            <a:solidFill>
              <a:sysClr val="window" lastClr="FFFFFF"/>
            </a:solidFill>
            <a:latin typeface="Calibri"/>
            <a:ea typeface="+mn-ea"/>
            <a:cs typeface="+mn-cs"/>
          </a:endParaRPr>
        </a:p>
      </dsp:txBody>
      <dsp:txXfrm rot="-5400000">
        <a:off x="4185572" y="4050500"/>
        <a:ext cx="827522" cy="678433"/>
      </dsp:txXfrm>
    </dsp:sp>
    <dsp:sp modelId="{E738836F-EAF5-4884-8543-AD7815D5218B}">
      <dsp:nvSpPr>
        <dsp:cNvPr id="0" name=""/>
        <dsp:cNvSpPr/>
      </dsp:nvSpPr>
      <dsp:spPr>
        <a:xfrm rot="5400000">
          <a:off x="1561883" y="1605848"/>
          <a:ext cx="1062311" cy="1171489"/>
        </a:xfrm>
        <a:prstGeom prst="hexagon">
          <a:avLst>
            <a:gd name="adj" fmla="val 25000"/>
            <a:gd name="vf" fmla="val 115470"/>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 lastClr="FFFFFF"/>
              </a:solidFill>
              <a:latin typeface="Calibri"/>
              <a:ea typeface="+mn-ea"/>
              <a:cs typeface="+mn-cs"/>
            </a:rPr>
            <a:t>Hospitalists</a:t>
          </a:r>
          <a:r>
            <a:rPr lang="en-US" sz="1100" b="1" kern="1200" baseline="0" dirty="0" smtClean="0">
              <a:solidFill>
                <a:sysClr val="window" lastClr="FFFFFF"/>
              </a:solidFill>
              <a:latin typeface="Calibri"/>
              <a:ea typeface="+mn-ea"/>
              <a:cs typeface="+mn-cs"/>
            </a:rPr>
            <a:t> and Specialists</a:t>
          </a:r>
          <a:endParaRPr lang="en-US" sz="1100" b="1" kern="1200" dirty="0">
            <a:solidFill>
              <a:sysClr val="window" lastClr="FFFFFF"/>
            </a:solidFill>
            <a:latin typeface="Calibri"/>
            <a:ea typeface="+mn-ea"/>
            <a:cs typeface="+mn-cs"/>
          </a:endParaRPr>
        </a:p>
      </dsp:txBody>
      <dsp:txXfrm rot="-5400000">
        <a:off x="1702542" y="1837489"/>
        <a:ext cx="780993" cy="708207"/>
      </dsp:txXfrm>
    </dsp:sp>
    <dsp:sp modelId="{7F11512A-1B24-466B-B5D5-6B0F639A583B}">
      <dsp:nvSpPr>
        <dsp:cNvPr id="0" name=""/>
        <dsp:cNvSpPr/>
      </dsp:nvSpPr>
      <dsp:spPr>
        <a:xfrm>
          <a:off x="2185413" y="3463789"/>
          <a:ext cx="1056861" cy="587145"/>
        </a:xfrm>
        <a:prstGeom prst="rect">
          <a:avLst/>
        </a:prstGeom>
        <a:noFill/>
        <a:ln>
          <a:noFill/>
        </a:ln>
        <a:effectLst/>
      </dsp:spPr>
      <dsp:style>
        <a:lnRef idx="0">
          <a:scrgbClr r="0" g="0" b="0"/>
        </a:lnRef>
        <a:fillRef idx="0">
          <a:scrgbClr r="0" g="0" b="0"/>
        </a:fillRef>
        <a:effectRef idx="0">
          <a:scrgbClr r="0" g="0" b="0"/>
        </a:effectRef>
        <a:fontRef idx="minor"/>
      </dsp:style>
    </dsp:sp>
    <dsp:sp modelId="{1C63F62F-EDC0-41D4-BD86-BC4FCCC0EBD2}">
      <dsp:nvSpPr>
        <dsp:cNvPr id="0" name=""/>
        <dsp:cNvSpPr/>
      </dsp:nvSpPr>
      <dsp:spPr>
        <a:xfrm rot="5400000">
          <a:off x="5370016" y="1823421"/>
          <a:ext cx="1122151" cy="1292212"/>
        </a:xfrm>
        <a:prstGeom prst="hexagon">
          <a:avLst>
            <a:gd name="adj" fmla="val 25000"/>
            <a:gd name="vf" fmla="val 11547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 lastClr="FFFFFF"/>
              </a:solidFill>
              <a:latin typeface="Calibri"/>
              <a:ea typeface="+mn-ea"/>
              <a:cs typeface="+mn-cs"/>
            </a:rPr>
            <a:t>Authorization</a:t>
          </a:r>
          <a:r>
            <a:rPr lang="en-US" sz="1100" b="1" kern="1200" baseline="0" dirty="0" smtClean="0">
              <a:solidFill>
                <a:sysClr val="window" lastClr="FFFFFF"/>
              </a:solidFill>
              <a:latin typeface="Calibri"/>
              <a:ea typeface="+mn-ea"/>
              <a:cs typeface="+mn-cs"/>
            </a:rPr>
            <a:t> and D/C Lists</a:t>
          </a:r>
          <a:endParaRPr lang="en-US" sz="1100" b="1" kern="1200" dirty="0">
            <a:solidFill>
              <a:sysClr val="window" lastClr="FFFFFF"/>
            </a:solidFill>
            <a:latin typeface="Calibri"/>
            <a:ea typeface="+mn-ea"/>
            <a:cs typeface="+mn-cs"/>
          </a:endParaRPr>
        </a:p>
      </dsp:txBody>
      <dsp:txXfrm rot="-5400000">
        <a:off x="5500355" y="2095476"/>
        <a:ext cx="861474" cy="748101"/>
      </dsp:txXfrm>
    </dsp:sp>
    <dsp:sp modelId="{8FFC3737-7574-4192-959A-0AB0EB74A07A}">
      <dsp:nvSpPr>
        <dsp:cNvPr id="0" name=""/>
        <dsp:cNvSpPr/>
      </dsp:nvSpPr>
      <dsp:spPr>
        <a:xfrm rot="5400000">
          <a:off x="5283417" y="3360065"/>
          <a:ext cx="1109019" cy="1016260"/>
        </a:xfrm>
        <a:prstGeom prst="hexagon">
          <a:avLst>
            <a:gd name="adj" fmla="val 25000"/>
            <a:gd name="vf" fmla="val 11547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 lastClr="FFFFFF"/>
              </a:solidFill>
              <a:latin typeface="Calibri"/>
              <a:ea typeface="+mn-ea"/>
              <a:cs typeface="+mn-cs"/>
            </a:rPr>
            <a:t>Disease</a:t>
          </a:r>
          <a:r>
            <a:rPr lang="en-US" sz="1100" b="1" kern="1200" baseline="0" dirty="0" smtClean="0">
              <a:solidFill>
                <a:sysClr val="window" lastClr="FFFFFF"/>
              </a:solidFill>
              <a:latin typeface="Calibri"/>
              <a:ea typeface="+mn-ea"/>
              <a:cs typeface="+mn-cs"/>
            </a:rPr>
            <a:t> Registries </a:t>
          </a:r>
          <a:endParaRPr lang="en-US" sz="1100" b="1" kern="1200" dirty="0">
            <a:solidFill>
              <a:sysClr val="window" lastClr="FFFFFF"/>
            </a:solidFill>
            <a:latin typeface="Calibri"/>
            <a:ea typeface="+mn-ea"/>
            <a:cs typeface="+mn-cs"/>
          </a:endParaRPr>
        </a:p>
      </dsp:txBody>
      <dsp:txXfrm rot="-5400000">
        <a:off x="5492089" y="3490793"/>
        <a:ext cx="691674" cy="754805"/>
      </dsp:txXfrm>
    </dsp:sp>
    <dsp:sp modelId="{53781EA7-CA7B-4121-8F06-E856D0CEBDB2}">
      <dsp:nvSpPr>
        <dsp:cNvPr id="0" name=""/>
        <dsp:cNvSpPr/>
      </dsp:nvSpPr>
      <dsp:spPr>
        <a:xfrm>
          <a:off x="4616194" y="4431414"/>
          <a:ext cx="1092090" cy="587145"/>
        </a:xfrm>
        <a:prstGeom prst="rect">
          <a:avLst/>
        </a:prstGeom>
        <a:noFill/>
        <a:ln>
          <a:noFill/>
        </a:ln>
        <a:effectLst/>
      </dsp:spPr>
      <dsp:style>
        <a:lnRef idx="0">
          <a:scrgbClr r="0" g="0" b="0"/>
        </a:lnRef>
        <a:fillRef idx="0">
          <a:scrgbClr r="0" g="0" b="0"/>
        </a:fillRef>
        <a:effectRef idx="0">
          <a:scrgbClr r="0" g="0" b="0"/>
        </a:effectRef>
        <a:fontRef idx="minor"/>
      </dsp:style>
    </dsp:sp>
    <dsp:sp modelId="{DC31BEA6-E58A-4EA1-882B-3F0CEF5CF5A0}">
      <dsp:nvSpPr>
        <dsp:cNvPr id="0" name=""/>
        <dsp:cNvSpPr/>
      </dsp:nvSpPr>
      <dsp:spPr>
        <a:xfrm rot="5400000">
          <a:off x="2137290" y="599067"/>
          <a:ext cx="978575" cy="931175"/>
        </a:xfrm>
        <a:prstGeom prst="hexagon">
          <a:avLst>
            <a:gd name="adj" fmla="val 25000"/>
            <a:gd name="vf" fmla="val 11547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PCP &amp; Care Team</a:t>
          </a:r>
          <a:r>
            <a:rPr lang="en-US" sz="1000" kern="1200" baseline="0" dirty="0" smtClean="0"/>
            <a:t> Referral</a:t>
          </a:r>
          <a:endParaRPr lang="en-US" sz="1000" kern="1200" dirty="0"/>
        </a:p>
      </dsp:txBody>
      <dsp:txXfrm rot="-5400000">
        <a:off x="2312427" y="734513"/>
        <a:ext cx="628301" cy="660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3BEF5-FDCD-4DA9-9CA0-D06B2E125C03}">
      <dsp:nvSpPr>
        <dsp:cNvPr id="0" name=""/>
        <dsp:cNvSpPr/>
      </dsp:nvSpPr>
      <dsp:spPr>
        <a:xfrm>
          <a:off x="3407198" y="1289"/>
          <a:ext cx="1178664" cy="766131"/>
        </a:xfrm>
        <a:prstGeom prst="roundRect">
          <a:avLst/>
        </a:prstGeom>
        <a:solidFill>
          <a:srgbClr val="686D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Identification/ Referral</a:t>
          </a:r>
          <a:endParaRPr lang="en-US" sz="1200" kern="1200" dirty="0"/>
        </a:p>
      </dsp:txBody>
      <dsp:txXfrm>
        <a:off x="3444597" y="38688"/>
        <a:ext cx="1103866" cy="691333"/>
      </dsp:txXfrm>
    </dsp:sp>
    <dsp:sp modelId="{75915097-1A4E-4765-9BB6-BC7A5373B579}">
      <dsp:nvSpPr>
        <dsp:cNvPr id="0" name=""/>
        <dsp:cNvSpPr/>
      </dsp:nvSpPr>
      <dsp:spPr>
        <a:xfrm>
          <a:off x="2466991" y="384355"/>
          <a:ext cx="3059079" cy="3059079"/>
        </a:xfrm>
        <a:custGeom>
          <a:avLst/>
          <a:gdLst/>
          <a:ahLst/>
          <a:cxnLst/>
          <a:rect l="0" t="0" r="0" b="0"/>
          <a:pathLst>
            <a:path>
              <a:moveTo>
                <a:pt x="2276501" y="194796"/>
              </a:moveTo>
              <a:arcTo wR="1529539" hR="1529539" stAng="17953961" swAng="1210704"/>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D34A7A5-FA0C-4E1B-9A2A-881909BDA8DE}">
      <dsp:nvSpPr>
        <dsp:cNvPr id="0" name=""/>
        <dsp:cNvSpPr/>
      </dsp:nvSpPr>
      <dsp:spPr>
        <a:xfrm>
          <a:off x="4861877" y="1058174"/>
          <a:ext cx="1178664" cy="766131"/>
        </a:xfrm>
        <a:prstGeom prst="roundRect">
          <a:avLst/>
        </a:prstGeom>
        <a:solidFill>
          <a:srgbClr val="686D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Validation and Triage </a:t>
          </a:r>
          <a:endParaRPr lang="en-US" sz="1200" kern="1200" dirty="0"/>
        </a:p>
      </dsp:txBody>
      <dsp:txXfrm>
        <a:off x="4899276" y="1095573"/>
        <a:ext cx="1103866" cy="691333"/>
      </dsp:txXfrm>
    </dsp:sp>
    <dsp:sp modelId="{EF179BA3-48EB-4552-8DDC-D130888CC6A0}">
      <dsp:nvSpPr>
        <dsp:cNvPr id="0" name=""/>
        <dsp:cNvSpPr/>
      </dsp:nvSpPr>
      <dsp:spPr>
        <a:xfrm>
          <a:off x="2466991" y="384355"/>
          <a:ext cx="3059079" cy="3059079"/>
        </a:xfrm>
        <a:custGeom>
          <a:avLst/>
          <a:gdLst/>
          <a:ahLst/>
          <a:cxnLst/>
          <a:rect l="0" t="0" r="0" b="0"/>
          <a:pathLst>
            <a:path>
              <a:moveTo>
                <a:pt x="3055401" y="1635541"/>
              </a:moveTo>
              <a:arcTo wR="1529539" hR="1529539" stAng="21838437" swAng="1359080"/>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7DDE007-FA64-46E5-98AD-AAED81916D96}">
      <dsp:nvSpPr>
        <dsp:cNvPr id="0" name=""/>
        <dsp:cNvSpPr/>
      </dsp:nvSpPr>
      <dsp:spPr>
        <a:xfrm>
          <a:off x="4306239" y="2768252"/>
          <a:ext cx="1178664" cy="766131"/>
        </a:xfrm>
        <a:prstGeom prst="roundRect">
          <a:avLst/>
        </a:prstGeom>
        <a:solidFill>
          <a:srgbClr val="686D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Engagement and Outreach</a:t>
          </a:r>
        </a:p>
      </dsp:txBody>
      <dsp:txXfrm>
        <a:off x="4343638" y="2805651"/>
        <a:ext cx="1103866" cy="691333"/>
      </dsp:txXfrm>
    </dsp:sp>
    <dsp:sp modelId="{B431E98D-F08A-4982-AE09-CE9C343FA3EA}">
      <dsp:nvSpPr>
        <dsp:cNvPr id="0" name=""/>
        <dsp:cNvSpPr/>
      </dsp:nvSpPr>
      <dsp:spPr>
        <a:xfrm>
          <a:off x="2466991" y="384355"/>
          <a:ext cx="3059079" cy="3059079"/>
        </a:xfrm>
        <a:custGeom>
          <a:avLst/>
          <a:gdLst/>
          <a:ahLst/>
          <a:cxnLst/>
          <a:rect l="0" t="0" r="0" b="0"/>
          <a:pathLst>
            <a:path>
              <a:moveTo>
                <a:pt x="1717048" y="3047542"/>
              </a:moveTo>
              <a:arcTo wR="1529539" hR="1529539" stAng="4977498" swAng="845003"/>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E1F298C-698E-4BA7-A707-8FC8B7B2487C}">
      <dsp:nvSpPr>
        <dsp:cNvPr id="0" name=""/>
        <dsp:cNvSpPr/>
      </dsp:nvSpPr>
      <dsp:spPr>
        <a:xfrm>
          <a:off x="2508157" y="2768252"/>
          <a:ext cx="1178664" cy="766131"/>
        </a:xfrm>
        <a:prstGeom prst="roundRect">
          <a:avLst/>
        </a:prstGeom>
        <a:solidFill>
          <a:srgbClr val="686D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Assessment and Care Plan</a:t>
          </a:r>
          <a:endParaRPr lang="en-US" sz="1200" kern="1200" dirty="0"/>
        </a:p>
      </dsp:txBody>
      <dsp:txXfrm>
        <a:off x="2545556" y="2805651"/>
        <a:ext cx="1103866" cy="691333"/>
      </dsp:txXfrm>
    </dsp:sp>
    <dsp:sp modelId="{67F116F1-A40D-48AF-A112-1D00D7D613ED}">
      <dsp:nvSpPr>
        <dsp:cNvPr id="0" name=""/>
        <dsp:cNvSpPr/>
      </dsp:nvSpPr>
      <dsp:spPr>
        <a:xfrm>
          <a:off x="2466991" y="384355"/>
          <a:ext cx="3059079" cy="3059079"/>
        </a:xfrm>
        <a:custGeom>
          <a:avLst/>
          <a:gdLst/>
          <a:ahLst/>
          <a:cxnLst/>
          <a:rect l="0" t="0" r="0" b="0"/>
          <a:pathLst>
            <a:path>
              <a:moveTo>
                <a:pt x="162197" y="2215008"/>
              </a:moveTo>
              <a:arcTo wR="1529539" hR="1529539" stAng="9202482" swAng="1359080"/>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9CCADD7-9C52-4A42-8838-0581FEA5A14E}">
      <dsp:nvSpPr>
        <dsp:cNvPr id="0" name=""/>
        <dsp:cNvSpPr/>
      </dsp:nvSpPr>
      <dsp:spPr>
        <a:xfrm>
          <a:off x="1952520" y="1058174"/>
          <a:ext cx="1178664" cy="766131"/>
        </a:xfrm>
        <a:prstGeom prst="roundRect">
          <a:avLst/>
        </a:prstGeom>
        <a:solidFill>
          <a:srgbClr val="686D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Evaluation and </a:t>
          </a:r>
        </a:p>
        <a:p>
          <a:pPr lvl="0" algn="ctr" defTabSz="533400">
            <a:lnSpc>
              <a:spcPct val="90000"/>
            </a:lnSpc>
            <a:spcBef>
              <a:spcPct val="0"/>
            </a:spcBef>
            <a:spcAft>
              <a:spcPct val="35000"/>
            </a:spcAft>
          </a:pPr>
          <a:r>
            <a:rPr lang="en-US" sz="1200" kern="1200" dirty="0" smtClean="0"/>
            <a:t>Re-assessment </a:t>
          </a:r>
          <a:endParaRPr lang="en-US" sz="1200" kern="1200" dirty="0"/>
        </a:p>
      </dsp:txBody>
      <dsp:txXfrm>
        <a:off x="1989919" y="1095573"/>
        <a:ext cx="1103866" cy="691333"/>
      </dsp:txXfrm>
    </dsp:sp>
    <dsp:sp modelId="{BDE10E08-B8E6-46F4-BCF5-57002788B554}">
      <dsp:nvSpPr>
        <dsp:cNvPr id="0" name=""/>
        <dsp:cNvSpPr/>
      </dsp:nvSpPr>
      <dsp:spPr>
        <a:xfrm>
          <a:off x="2466991" y="384355"/>
          <a:ext cx="3059079" cy="3059079"/>
        </a:xfrm>
        <a:custGeom>
          <a:avLst/>
          <a:gdLst/>
          <a:ahLst/>
          <a:cxnLst/>
          <a:rect l="0" t="0" r="0" b="0"/>
          <a:pathLst>
            <a:path>
              <a:moveTo>
                <a:pt x="368011" y="534379"/>
              </a:moveTo>
              <a:arcTo wR="1529539" hR="1529539" stAng="13235335" swAng="1210704"/>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980"/>
          </a:xfrm>
          <a:prstGeom prst="rect">
            <a:avLst/>
          </a:prstGeom>
        </p:spPr>
        <p:txBody>
          <a:bodyPr vert="horz" lIns="91998" tIns="45999" rIns="91998" bIns="45999"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980"/>
          </a:xfrm>
          <a:prstGeom prst="rect">
            <a:avLst/>
          </a:prstGeom>
        </p:spPr>
        <p:txBody>
          <a:bodyPr vert="horz" lIns="91998" tIns="45999" rIns="91998" bIns="45999" rtlCol="0"/>
          <a:lstStyle>
            <a:lvl1pPr algn="r">
              <a:defRPr sz="1200"/>
            </a:lvl1pPr>
          </a:lstStyle>
          <a:p>
            <a:fld id="{81E8492F-9932-4811-A1B3-AE6802F27C2F}" type="datetimeFigureOut">
              <a:rPr lang="en-US" smtClean="0"/>
              <a:pPr/>
              <a:t>10/22/2015</a:t>
            </a:fld>
            <a:endParaRPr lang="en-US"/>
          </a:p>
        </p:txBody>
      </p:sp>
      <p:sp>
        <p:nvSpPr>
          <p:cNvPr id="4" name="Footer Placeholder 3"/>
          <p:cNvSpPr>
            <a:spLocks noGrp="1"/>
          </p:cNvSpPr>
          <p:nvPr>
            <p:ph type="ftr" sz="quarter" idx="2"/>
          </p:nvPr>
        </p:nvSpPr>
        <p:spPr>
          <a:xfrm>
            <a:off x="0" y="8829823"/>
            <a:ext cx="2971800" cy="464980"/>
          </a:xfrm>
          <a:prstGeom prst="rect">
            <a:avLst/>
          </a:prstGeom>
        </p:spPr>
        <p:txBody>
          <a:bodyPr vert="horz" lIns="91998" tIns="45999" rIns="91998" bIns="4599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823"/>
            <a:ext cx="2971800" cy="464980"/>
          </a:xfrm>
          <a:prstGeom prst="rect">
            <a:avLst/>
          </a:prstGeom>
        </p:spPr>
        <p:txBody>
          <a:bodyPr vert="horz" lIns="91998" tIns="45999" rIns="91998" bIns="45999" rtlCol="0" anchor="b"/>
          <a:lstStyle>
            <a:lvl1pPr algn="r">
              <a:defRPr sz="1200"/>
            </a:lvl1pPr>
          </a:lstStyle>
          <a:p>
            <a:fld id="{2377590C-7247-4247-8D8C-21EA829273C1}" type="slidenum">
              <a:rPr lang="en-US" smtClean="0"/>
              <a:pPr/>
              <a:t>‹#›</a:t>
            </a:fld>
            <a:endParaRPr lang="en-US"/>
          </a:p>
        </p:txBody>
      </p:sp>
    </p:spTree>
    <p:extLst>
      <p:ext uri="{BB962C8B-B14F-4D97-AF65-F5344CB8AC3E}">
        <p14:creationId xmlns:p14="http://schemas.microsoft.com/office/powerpoint/2010/main" val="297800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0792" tIns="45396" rIns="90792" bIns="45396" rtlCol="0"/>
          <a:lstStyle>
            <a:lvl1pPr algn="l">
              <a:defRPr sz="1200"/>
            </a:lvl1pPr>
          </a:lstStyle>
          <a:p>
            <a:endParaRPr lang="en-US" dirty="0"/>
          </a:p>
        </p:txBody>
      </p:sp>
      <p:sp>
        <p:nvSpPr>
          <p:cNvPr id="3" name="Date Placeholder 2"/>
          <p:cNvSpPr>
            <a:spLocks noGrp="1"/>
          </p:cNvSpPr>
          <p:nvPr>
            <p:ph type="dt" idx="1"/>
          </p:nvPr>
        </p:nvSpPr>
        <p:spPr>
          <a:xfrm>
            <a:off x="3884028" y="0"/>
            <a:ext cx="2972421" cy="465138"/>
          </a:xfrm>
          <a:prstGeom prst="rect">
            <a:avLst/>
          </a:prstGeom>
        </p:spPr>
        <p:txBody>
          <a:bodyPr vert="horz" lIns="90792" tIns="45396" rIns="90792" bIns="45396" rtlCol="0"/>
          <a:lstStyle>
            <a:lvl1pPr algn="r">
              <a:defRPr sz="1200"/>
            </a:lvl1pPr>
          </a:lstStyle>
          <a:p>
            <a:fld id="{D2A3F263-3306-4430-B6CD-0EECEBD99700}" type="datetimeFigureOut">
              <a:rPr lang="en-US" smtClean="0"/>
              <a:pPr/>
              <a:t>10/22/2015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0792" tIns="45396" rIns="90792" bIns="45396" rtlCol="0" anchor="ctr"/>
          <a:lstStyle/>
          <a:p>
            <a:endParaRPr lang="en-US" dirty="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0792" tIns="45396" rIns="90792" bIns="453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4"/>
            <a:ext cx="2972421" cy="465138"/>
          </a:xfrm>
          <a:prstGeom prst="rect">
            <a:avLst/>
          </a:prstGeom>
        </p:spPr>
        <p:txBody>
          <a:bodyPr vert="horz" lIns="90792" tIns="45396" rIns="90792" bIns="453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8" y="8829674"/>
            <a:ext cx="2972421" cy="465138"/>
          </a:xfrm>
          <a:prstGeom prst="rect">
            <a:avLst/>
          </a:prstGeom>
        </p:spPr>
        <p:txBody>
          <a:bodyPr vert="horz" lIns="90792" tIns="45396" rIns="90792" bIns="45396" rtlCol="0" anchor="b"/>
          <a:lstStyle>
            <a:lvl1pPr algn="r">
              <a:defRPr sz="1200"/>
            </a:lvl1pPr>
          </a:lstStyle>
          <a:p>
            <a:fld id="{DD561C06-2AC0-4737-AD67-EF2104AF84E4}" type="slidenum">
              <a:rPr lang="en-US" smtClean="0"/>
              <a:pPr/>
              <a:t>‹#›</a:t>
            </a:fld>
            <a:endParaRPr lang="en-US" dirty="0"/>
          </a:p>
        </p:txBody>
      </p:sp>
    </p:spTree>
    <p:extLst>
      <p:ext uri="{BB962C8B-B14F-4D97-AF65-F5344CB8AC3E}">
        <p14:creationId xmlns:p14="http://schemas.microsoft.com/office/powerpoint/2010/main" val="156198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a:ln/>
        </p:spPr>
      </p:sp>
      <p:sp>
        <p:nvSpPr>
          <p:cNvPr id="197634" name="Notes Placeholder 2"/>
          <p:cNvSpPr>
            <a:spLocks noGrp="1"/>
          </p:cNvSpPr>
          <p:nvPr>
            <p:ph type="body" idx="1"/>
          </p:nvPr>
        </p:nvSpPr>
        <p:spPr>
          <a:noFill/>
          <a:ln/>
        </p:spPr>
        <p:txBody>
          <a:bodyPr/>
          <a:lstStyle/>
          <a:p>
            <a:pPr eaLnBrk="1" hangingPunct="1"/>
            <a:r>
              <a:rPr lang="en-US" dirty="0" smtClean="0"/>
              <a:t>Model for the top 5% - That’s a lot of</a:t>
            </a:r>
            <a:r>
              <a:rPr lang="en-US" baseline="0" dirty="0" smtClean="0"/>
              <a:t> staff for the 5% cohort – noting that we will not work with every patient in the 5%</a:t>
            </a:r>
            <a:endParaRPr lang="en-US" dirty="0" smtClean="0"/>
          </a:p>
          <a:p>
            <a:pPr eaLnBrk="1" hangingPunct="1"/>
            <a:r>
              <a:rPr lang="en-US" dirty="0" smtClean="0"/>
              <a:t>We are working towards</a:t>
            </a:r>
            <a:r>
              <a:rPr lang="en-US" baseline="0" dirty="0" smtClean="0"/>
              <a:t> this in our site-based primary care teams</a:t>
            </a:r>
            <a:endParaRPr lang="en-US" dirty="0" smtClean="0"/>
          </a:p>
        </p:txBody>
      </p:sp>
      <p:sp>
        <p:nvSpPr>
          <p:cNvPr id="197635" name="Slide Number Placeholder 3"/>
          <p:cNvSpPr>
            <a:spLocks noGrp="1"/>
          </p:cNvSpPr>
          <p:nvPr>
            <p:ph type="sldNum" sz="quarter" idx="5"/>
          </p:nvPr>
        </p:nvSpPr>
        <p:spPr>
          <a:noFill/>
        </p:spPr>
        <p:txBody>
          <a:bodyPr/>
          <a:lstStyle/>
          <a:p>
            <a:fld id="{2718612E-A0B3-400C-B44E-2E7EE7D5A52D}" type="slidenum">
              <a:rPr lang="en-US" smtClean="0"/>
              <a:pPr/>
              <a:t>13</a:t>
            </a:fld>
            <a:endParaRPr lang="en-US" smtClean="0"/>
          </a:p>
        </p:txBody>
      </p:sp>
    </p:spTree>
    <p:extLst>
      <p:ext uri="{BB962C8B-B14F-4D97-AF65-F5344CB8AC3E}">
        <p14:creationId xmlns:p14="http://schemas.microsoft.com/office/powerpoint/2010/main" val="190803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C06-2AC0-4737-AD67-EF2104AF84E4}" type="slidenum">
              <a:rPr lang="en-US" smtClean="0"/>
              <a:pPr/>
              <a:t>14</a:t>
            </a:fld>
            <a:endParaRPr lang="en-US" dirty="0"/>
          </a:p>
        </p:txBody>
      </p:sp>
    </p:spTree>
    <p:extLst>
      <p:ext uri="{BB962C8B-B14F-4D97-AF65-F5344CB8AC3E}">
        <p14:creationId xmlns:p14="http://schemas.microsoft.com/office/powerpoint/2010/main" val="359541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31775" marR="0" lvl="0" indent="-231775" algn="l" defTabSz="914400" rtl="0" eaLnBrk="1" fontAlgn="auto" latinLnBrk="0" hangingPunct="1">
              <a:lnSpc>
                <a:spcPct val="100000"/>
              </a:lnSpc>
              <a:spcBef>
                <a:spcPts val="600"/>
              </a:spcBef>
              <a:spcAft>
                <a:spcPts val="0"/>
              </a:spcAft>
              <a:buClrTx/>
              <a:buSzPct val="100000"/>
              <a:buFont typeface="Arial" pitchFamily="34" charset="0"/>
              <a:buChar char="•"/>
              <a:tabLst/>
              <a:defRPr/>
            </a:pPr>
            <a:r>
              <a:rPr lang="en-US" sz="2800" dirty="0" smtClean="0">
                <a:latin typeface="Calibri" pitchFamily="34" charset="0"/>
              </a:rPr>
              <a:t>Care Management </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is </a:t>
            </a:r>
            <a:r>
              <a:rPr kumimoji="0" lang="en-US" sz="2800" b="0" i="1" u="none" strike="noStrike" kern="1200" cap="none" spc="0" normalizeH="0" baseline="0" noProof="0" dirty="0" smtClean="0">
                <a:ln>
                  <a:noFill/>
                </a:ln>
                <a:solidFill>
                  <a:schemeClr val="tx1"/>
                </a:solidFill>
                <a:effectLst/>
                <a:uLnTx/>
                <a:uFillTx/>
                <a:latin typeface="Calibri" pitchFamily="34" charset="0"/>
                <a:ea typeface="+mn-ea"/>
                <a:cs typeface="+mn-cs"/>
              </a:rPr>
              <a:t>voluntary</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 for patients</a:t>
            </a:r>
          </a:p>
          <a:p>
            <a:pPr marL="231775" marR="0" lvl="0" indent="-231775" algn="l" defTabSz="914400" rtl="0" eaLnBrk="1" fontAlgn="auto" latinLnBrk="0" hangingPunct="1">
              <a:lnSpc>
                <a:spcPct val="100000"/>
              </a:lnSpc>
              <a:spcBef>
                <a:spcPts val="600"/>
              </a:spcBef>
              <a:spcAft>
                <a:spcPts val="0"/>
              </a:spcAft>
              <a:buClrTx/>
              <a:buSzPct val="100000"/>
              <a:buFont typeface="Arial" pitchFamily="34" charset="0"/>
              <a:buNone/>
              <a:tabLst/>
              <a:defRPr/>
            </a:pPr>
            <a:endParaRPr kumimoji="0" lang="en-US" sz="15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231775" marR="0" lvl="0" indent="-231775" algn="l" defTabSz="914400" rtl="0" eaLnBrk="1" fontAlgn="auto" latinLnBrk="0" hangingPunct="1">
              <a:lnSpc>
                <a:spcPct val="100000"/>
              </a:lnSpc>
              <a:spcBef>
                <a:spcPts val="600"/>
              </a:spcBef>
              <a:spcAft>
                <a:spcPts val="0"/>
              </a:spcAft>
              <a:buClrTx/>
              <a:buSzPct val="10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Care Managers: </a:t>
            </a:r>
          </a:p>
          <a:p>
            <a:pPr marL="973138" marR="0" lvl="2" indent="-227013" algn="l" defTabSz="914400" rtl="0" eaLnBrk="1" fontAlgn="auto" latinLnBrk="0" hangingPunct="1">
              <a:lnSpc>
                <a:spcPct val="100000"/>
              </a:lnSpc>
              <a:spcBef>
                <a:spcPts val="600"/>
              </a:spcBef>
              <a:spcAft>
                <a:spcPts val="0"/>
              </a:spcAft>
              <a:buClrTx/>
              <a:buSzPct val="100000"/>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Calibri" pitchFamily="34" charset="0"/>
                <a:ea typeface="+mn-ea"/>
                <a:cs typeface="+mn-cs"/>
              </a:rPr>
              <a:t>Develop</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 care plans with patients</a:t>
            </a:r>
          </a:p>
          <a:p>
            <a:pPr marL="973138" marR="0" lvl="2" indent="-227013" algn="l" defTabSz="914400" rtl="0" eaLnBrk="1" fontAlgn="auto" latinLnBrk="0" hangingPunct="1">
              <a:lnSpc>
                <a:spcPct val="100000"/>
              </a:lnSpc>
              <a:spcBef>
                <a:spcPts val="600"/>
              </a:spcBef>
              <a:spcAft>
                <a:spcPts val="0"/>
              </a:spcAft>
              <a:buClrTx/>
              <a:buSzPct val="100000"/>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Calibri" pitchFamily="34" charset="0"/>
                <a:ea typeface="+mn-ea"/>
                <a:cs typeface="+mn-cs"/>
              </a:rPr>
              <a:t>Build</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 and cultivate a care team </a:t>
            </a:r>
          </a:p>
          <a:p>
            <a:pPr marL="973138" marR="0" lvl="2" indent="-227013" algn="l" defTabSz="914400" rtl="0" eaLnBrk="1" fontAlgn="auto" latinLnBrk="0" hangingPunct="1">
              <a:lnSpc>
                <a:spcPct val="100000"/>
              </a:lnSpc>
              <a:spcBef>
                <a:spcPts val="600"/>
              </a:spcBef>
              <a:spcAft>
                <a:spcPts val="0"/>
              </a:spcAft>
              <a:buClrTx/>
              <a:buSzPct val="100000"/>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Calibri" pitchFamily="34" charset="0"/>
                <a:ea typeface="+mn-ea"/>
                <a:cs typeface="+mn-cs"/>
              </a:rPr>
              <a:t>Coordinate</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 care amongst providers &amp; settings</a:t>
            </a:r>
          </a:p>
          <a:p>
            <a:pPr marL="973138" marR="0" lvl="2" indent="-227013" algn="l" defTabSz="914400" rtl="0" eaLnBrk="1" fontAlgn="auto" latinLnBrk="0" hangingPunct="1">
              <a:lnSpc>
                <a:spcPct val="100000"/>
              </a:lnSpc>
              <a:spcBef>
                <a:spcPts val="600"/>
              </a:spcBef>
              <a:spcAft>
                <a:spcPts val="0"/>
              </a:spcAft>
              <a:buClrTx/>
              <a:buSzPct val="100000"/>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Calibri" pitchFamily="34" charset="0"/>
                <a:ea typeface="+mn-ea"/>
                <a:cs typeface="+mn-cs"/>
              </a:rPr>
              <a:t>Educate</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 and coach  patients to achieve care plan goals </a:t>
            </a:r>
          </a:p>
          <a:p>
            <a:pPr marL="973138" marR="0" lvl="2" indent="-227013" algn="l" defTabSz="914400" rtl="0" eaLnBrk="1" fontAlgn="auto" latinLnBrk="0" hangingPunct="1">
              <a:lnSpc>
                <a:spcPct val="100000"/>
              </a:lnSpc>
              <a:spcBef>
                <a:spcPts val="600"/>
              </a:spcBef>
              <a:spcAft>
                <a:spcPts val="0"/>
              </a:spcAft>
              <a:buClrTx/>
              <a:buSzPct val="100000"/>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Calibri" pitchFamily="34" charset="0"/>
                <a:ea typeface="+mn-ea"/>
                <a:cs typeface="+mn-cs"/>
              </a:rPr>
              <a:t>Assist</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 patients in getting access (symptom consultation, arrange </a:t>
            </a:r>
            <a:r>
              <a:rPr kumimoji="0" lang="en-US" sz="2800" b="0" i="0" u="none" strike="noStrike" kern="1200" cap="none" spc="0" normalizeH="0" baseline="0" noProof="0" dirty="0" err="1" smtClean="0">
                <a:ln>
                  <a:noFill/>
                </a:ln>
                <a:solidFill>
                  <a:schemeClr val="tx1"/>
                </a:solidFill>
                <a:effectLst/>
                <a:uLnTx/>
                <a:uFillTx/>
                <a:latin typeface="Calibri" pitchFamily="34" charset="0"/>
                <a:ea typeface="+mn-ea"/>
                <a:cs typeface="+mn-cs"/>
              </a:rPr>
              <a:t>appts</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 etc…)</a:t>
            </a:r>
          </a:p>
          <a:p>
            <a:pPr marL="973138" marR="0" lvl="2" indent="-227013" algn="l" defTabSz="914400" rtl="0" eaLnBrk="1" fontAlgn="auto" latinLnBrk="0" hangingPunct="1">
              <a:lnSpc>
                <a:spcPct val="100000"/>
              </a:lnSpc>
              <a:spcBef>
                <a:spcPts val="600"/>
              </a:spcBef>
              <a:spcAft>
                <a:spcPts val="0"/>
              </a:spcAft>
              <a:buClrTx/>
              <a:buSzPct val="100000"/>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Calibri" pitchFamily="34" charset="0"/>
                <a:ea typeface="+mn-ea"/>
                <a:cs typeface="+mn-cs"/>
              </a:rPr>
              <a:t>Engage</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 families, community support</a:t>
            </a:r>
          </a:p>
          <a:p>
            <a:pPr marL="973138" marR="0" lvl="2" indent="-227013" algn="l" defTabSz="914400" rtl="0" eaLnBrk="1" fontAlgn="auto" latinLnBrk="0" hangingPunct="1">
              <a:lnSpc>
                <a:spcPct val="100000"/>
              </a:lnSpc>
              <a:spcBef>
                <a:spcPts val="600"/>
              </a:spcBef>
              <a:spcAft>
                <a:spcPts val="0"/>
              </a:spcAft>
              <a:buClrTx/>
              <a:buSzPct val="100000"/>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Calibri" pitchFamily="34" charset="0"/>
                <a:ea typeface="+mn-ea"/>
                <a:cs typeface="+mn-cs"/>
              </a:rPr>
              <a:t>Problem Solve </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barriers to health</a:t>
            </a:r>
          </a:p>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C06-2AC0-4737-AD67-EF2104AF84E4}" type="slidenum">
              <a:rPr lang="en-US" smtClean="0"/>
              <a:pPr/>
              <a:t>19</a:t>
            </a:fld>
            <a:endParaRPr lang="en-US" dirty="0"/>
          </a:p>
        </p:txBody>
      </p:sp>
    </p:spTree>
    <p:extLst>
      <p:ext uri="{BB962C8B-B14F-4D97-AF65-F5344CB8AC3E}">
        <p14:creationId xmlns:p14="http://schemas.microsoft.com/office/powerpoint/2010/main" val="900290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Eleni to help!</a:t>
            </a:r>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Filler slide..</a:t>
            </a:r>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add the two concepts of complexity, complications, and costs you see something that is predicted by the above… and we see that many of us sitting here today are likely in the bottom 90% of people who use the system by cost.  Perhaps one year you have a baby or heaven forbid have a diagnosis of treatable cancer… but generally most of us stay quite a long time in the lowest 90%.  Ideally we’d like to find patients who are spending a lot… but not getting much for their money.</a:t>
            </a:r>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 important distinction within care coordination is between care management and case management. While traditional case management activities fall under the rubric of coordination care, care management shifts the emphasis to intervening at the system level rather than just with the individual. Whereas a case manager may link individuals to appointments with medical providers, a care manager will ensure that all providers are aware of the treatment plan by relaying information and collaborating between teams and agencies.  Probably at no point do we appreciate the need for care coordination that at point of transition from one level of care to another and one setting to another.  Transitions between different levels of care, such as hospital discharge to community- based services, are vulnerable exchange points that can contribute to lapses in quality of care and safety for people with chronic illnesses (Naylor, Aiken, </a:t>
            </a:r>
            <a:r>
              <a:rPr lang="en-US" sz="1200" kern="1200" dirty="0" err="1" smtClean="0">
                <a:solidFill>
                  <a:schemeClr val="tx1"/>
                </a:solidFill>
                <a:latin typeface="+mn-lt"/>
                <a:ea typeface="+mn-ea"/>
                <a:cs typeface="+mn-cs"/>
              </a:rPr>
              <a:t>Kurtzman</a:t>
            </a:r>
            <a:r>
              <a:rPr lang="en-US" sz="1200" kern="1200" dirty="0" smtClean="0">
                <a:solidFill>
                  <a:schemeClr val="tx1"/>
                </a:solidFill>
                <a:latin typeface="+mn-lt"/>
                <a:ea typeface="+mn-ea"/>
                <a:cs typeface="+mn-cs"/>
              </a:rPr>
              <a:t>, Olds &amp; Hirschman, 2011).  Transitional care offers a vision of multi-component interventions from engagement of the individual and his or her family of choice, to the development of self-directed goals toward recovery and community integration (</a:t>
            </a:r>
            <a:r>
              <a:rPr lang="en-US" sz="1200" kern="1200" dirty="0" err="1" smtClean="0">
                <a:solidFill>
                  <a:schemeClr val="tx1"/>
                </a:solidFill>
                <a:latin typeface="+mn-lt"/>
                <a:ea typeface="+mn-ea"/>
                <a:cs typeface="+mn-cs"/>
              </a:rPr>
              <a:t>Engelberg</a:t>
            </a:r>
            <a:r>
              <a:rPr lang="en-US" sz="1200" kern="1200" dirty="0" smtClean="0">
                <a:solidFill>
                  <a:schemeClr val="tx1"/>
                </a:solidFill>
                <a:latin typeface="+mn-lt"/>
                <a:ea typeface="+mn-ea"/>
                <a:cs typeface="+mn-cs"/>
              </a:rPr>
              <a:t> Center for Health Care Reform, 2014)</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Moving Toward Integrated health: An Opportunity for Social Work</a:t>
            </a:r>
            <a:r>
              <a:rPr lang="en-US" sz="1200" kern="1200" dirty="0" smtClean="0">
                <a:solidFill>
                  <a:schemeClr val="tx1"/>
                </a:solidFill>
                <a:latin typeface="+mn-lt"/>
                <a:ea typeface="+mn-ea"/>
                <a:cs typeface="+mn-cs"/>
              </a:rPr>
              <a:t>; Stanhope, V., </a:t>
            </a:r>
            <a:r>
              <a:rPr lang="en-US" sz="1200" kern="1200" dirty="0" err="1" smtClean="0">
                <a:solidFill>
                  <a:schemeClr val="tx1"/>
                </a:solidFill>
                <a:latin typeface="+mn-lt"/>
                <a:ea typeface="+mn-ea"/>
                <a:cs typeface="+mn-cs"/>
              </a:rPr>
              <a:t>Ph.D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Videka</a:t>
            </a:r>
            <a:r>
              <a:rPr lang="en-US" sz="1200" kern="1200" dirty="0" smtClean="0">
                <a:solidFill>
                  <a:schemeClr val="tx1"/>
                </a:solidFill>
                <a:latin typeface="+mn-lt"/>
                <a:ea typeface="+mn-ea"/>
                <a:cs typeface="+mn-cs"/>
              </a:rPr>
              <a:t>, L., Ph. D; </a:t>
            </a:r>
            <a:r>
              <a:rPr lang="en-US" sz="1200" kern="1200" dirty="0" err="1" smtClean="0">
                <a:solidFill>
                  <a:schemeClr val="tx1"/>
                </a:solidFill>
                <a:latin typeface="+mn-lt"/>
                <a:ea typeface="+mn-ea"/>
                <a:cs typeface="+mn-cs"/>
              </a:rPr>
              <a:t>Thorning</a:t>
            </a:r>
            <a:r>
              <a:rPr lang="en-US" sz="1200" kern="1200" dirty="0" smtClean="0">
                <a:solidFill>
                  <a:schemeClr val="tx1"/>
                </a:solidFill>
                <a:latin typeface="+mn-lt"/>
                <a:ea typeface="+mn-ea"/>
                <a:cs typeface="+mn-cs"/>
              </a:rPr>
              <a:t>, H. PhD; McKay, M, PhD. Social Work in Health Care, 2015</a:t>
            </a:r>
          </a:p>
          <a:p>
            <a:r>
              <a:rPr lang="en-US" sz="1200" kern="1200" dirty="0" smtClean="0">
                <a:solidFill>
                  <a:schemeClr val="tx1"/>
                </a:solidFill>
                <a:latin typeface="+mn-lt"/>
                <a:ea typeface="+mn-ea"/>
                <a:cs typeface="+mn-cs"/>
              </a:rPr>
              <a:t>An important distinction within care coordination is between care management and case management. While traditional case management activities fall under the rubric of coordination care, care management shifts the emphasis to intervening at the system level rather than just with the individual. Whereas a case manager may link individuals to appointments with medical providers, a care manager will ensure that all providers are aware of the treatment plan by relaying information and collaborating between teams and agencies.  Probably at no point do we appreciate the need for care coordination that at point of transition from one level of care to another and one setting to another.  Transitions between different levels of care, such as hospital discharge to community- based services, are vulnerable exchange points that can contribute to lapses in quality of care and safety for people with chronic illnesses (Naylor, Aiken, </a:t>
            </a:r>
            <a:r>
              <a:rPr lang="en-US" sz="1200" kern="1200" dirty="0" err="1" smtClean="0">
                <a:solidFill>
                  <a:schemeClr val="tx1"/>
                </a:solidFill>
                <a:latin typeface="+mn-lt"/>
                <a:ea typeface="+mn-ea"/>
                <a:cs typeface="+mn-cs"/>
              </a:rPr>
              <a:t>Kurtzman</a:t>
            </a:r>
            <a:r>
              <a:rPr lang="en-US" sz="1200" kern="1200" dirty="0" smtClean="0">
                <a:solidFill>
                  <a:schemeClr val="tx1"/>
                </a:solidFill>
                <a:latin typeface="+mn-lt"/>
                <a:ea typeface="+mn-ea"/>
                <a:cs typeface="+mn-cs"/>
              </a:rPr>
              <a:t>, Olds &amp; Hirschman, 2011).  Transitional care offers a vision of multi-component interventions from engagement of the individual and his or her family of choice, to the development of self-directed goals toward recovery and community integration (</a:t>
            </a:r>
            <a:r>
              <a:rPr lang="en-US" sz="1200" kern="1200" dirty="0" err="1" smtClean="0">
                <a:solidFill>
                  <a:schemeClr val="tx1"/>
                </a:solidFill>
                <a:latin typeface="+mn-lt"/>
                <a:ea typeface="+mn-ea"/>
                <a:cs typeface="+mn-cs"/>
              </a:rPr>
              <a:t>Engelberg</a:t>
            </a:r>
            <a:r>
              <a:rPr lang="en-US" sz="1200" kern="1200" dirty="0" smtClean="0">
                <a:solidFill>
                  <a:schemeClr val="tx1"/>
                </a:solidFill>
                <a:latin typeface="+mn-lt"/>
                <a:ea typeface="+mn-ea"/>
                <a:cs typeface="+mn-cs"/>
              </a:rPr>
              <a:t> Center for Health Care Reform, 2014)</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Moving Toward Integrated health: An Opportunity for Social Work</a:t>
            </a:r>
            <a:r>
              <a:rPr lang="en-US" sz="1200" kern="1200" dirty="0" smtClean="0">
                <a:solidFill>
                  <a:schemeClr val="tx1"/>
                </a:solidFill>
                <a:latin typeface="+mn-lt"/>
                <a:ea typeface="+mn-ea"/>
                <a:cs typeface="+mn-cs"/>
              </a:rPr>
              <a:t>; Stanhope, V., </a:t>
            </a:r>
            <a:r>
              <a:rPr lang="en-US" sz="1200" kern="1200" dirty="0" err="1" smtClean="0">
                <a:solidFill>
                  <a:schemeClr val="tx1"/>
                </a:solidFill>
                <a:latin typeface="+mn-lt"/>
                <a:ea typeface="+mn-ea"/>
                <a:cs typeface="+mn-cs"/>
              </a:rPr>
              <a:t>Ph.D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Videka</a:t>
            </a:r>
            <a:r>
              <a:rPr lang="en-US" sz="1200" kern="1200" dirty="0" smtClean="0">
                <a:solidFill>
                  <a:schemeClr val="tx1"/>
                </a:solidFill>
                <a:latin typeface="+mn-lt"/>
                <a:ea typeface="+mn-ea"/>
                <a:cs typeface="+mn-cs"/>
              </a:rPr>
              <a:t>, L., Ph. D; </a:t>
            </a:r>
            <a:r>
              <a:rPr lang="en-US" sz="1200" kern="1200" dirty="0" err="1" smtClean="0">
                <a:solidFill>
                  <a:schemeClr val="tx1"/>
                </a:solidFill>
                <a:latin typeface="+mn-lt"/>
                <a:ea typeface="+mn-ea"/>
                <a:cs typeface="+mn-cs"/>
              </a:rPr>
              <a:t>Thorning</a:t>
            </a:r>
            <a:r>
              <a:rPr lang="en-US" sz="1200" kern="1200" dirty="0" smtClean="0">
                <a:solidFill>
                  <a:schemeClr val="tx1"/>
                </a:solidFill>
                <a:latin typeface="+mn-lt"/>
                <a:ea typeface="+mn-ea"/>
                <a:cs typeface="+mn-cs"/>
              </a:rPr>
              <a:t>, H. PhD; McKay, M, PhD. Social Work in Health Care, 2015</a:t>
            </a:r>
          </a:p>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0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white">
          <a:xfrm>
            <a:off x="0" y="3582620"/>
            <a:ext cx="9144000" cy="3275380"/>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hasCustomPrompt="1"/>
          </p:nvPr>
        </p:nvSpPr>
        <p:spPr>
          <a:xfrm>
            <a:off x="1230765" y="855864"/>
            <a:ext cx="7456035" cy="1713585"/>
          </a:xfrm>
        </p:spPr>
        <p:txBody>
          <a:bodyPr anchor="b"/>
          <a:lstStyle>
            <a:lvl1pPr>
              <a:lnSpc>
                <a:spcPts val="4600"/>
              </a:lnSpc>
              <a:defRPr sz="4000" cap="none" baseline="0"/>
            </a:lvl1pPr>
          </a:lstStyle>
          <a:p>
            <a:r>
              <a:rPr kumimoji="0" lang="en-US" dirty="0" smtClean="0"/>
              <a:t>Presentation Title </a:t>
            </a:r>
            <a:br>
              <a:rPr kumimoji="0" lang="en-US" dirty="0" smtClean="0"/>
            </a:br>
            <a:r>
              <a:rPr kumimoji="0" lang="en-US" dirty="0" smtClean="0"/>
              <a:t>Calibri 40pt Regular</a:t>
            </a:r>
            <a:endParaRPr kumimoji="0" lang="en-US" dirty="0"/>
          </a:p>
        </p:txBody>
      </p:sp>
      <p:sp>
        <p:nvSpPr>
          <p:cNvPr id="13" name="Text Placeholder 12"/>
          <p:cNvSpPr>
            <a:spLocks noGrp="1"/>
          </p:cNvSpPr>
          <p:nvPr>
            <p:ph type="body" sz="quarter" idx="10" hasCustomPrompt="1"/>
          </p:nvPr>
        </p:nvSpPr>
        <p:spPr>
          <a:xfrm>
            <a:off x="1230764" y="3813050"/>
            <a:ext cx="3840480" cy="1766630"/>
          </a:xfrm>
        </p:spPr>
        <p:txBody>
          <a:bodyPr/>
          <a:lstStyle>
            <a:lvl1pPr marL="0" indent="0">
              <a:buNone/>
              <a:defRPr sz="2000" baseline="0">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Additional presentation details, like date, location, names, etc. in Calibri 20pt Regular. </a:t>
            </a:r>
            <a:endParaRPr lang="en-US" dirty="0"/>
          </a:p>
        </p:txBody>
      </p:sp>
      <p:sp>
        <p:nvSpPr>
          <p:cNvPr id="15" name="Rectangle 6"/>
          <p:cNvSpPr/>
          <p:nvPr userDrawn="1"/>
        </p:nvSpPr>
        <p:spPr>
          <a:xfrm>
            <a:off x="0" y="2753833"/>
            <a:ext cx="1123950" cy="669851"/>
          </a:xfrm>
          <a:prstGeom prst="rect">
            <a:avLst/>
          </a:prstGeom>
          <a:solidFill>
            <a:schemeClr val="accent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0"/>
          <p:cNvSpPr/>
          <p:nvPr userDrawn="1"/>
        </p:nvSpPr>
        <p:spPr>
          <a:xfrm>
            <a:off x="1230313" y="2746375"/>
            <a:ext cx="7913687" cy="712788"/>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dirty="0"/>
          </a:p>
        </p:txBody>
      </p:sp>
      <p:sp>
        <p:nvSpPr>
          <p:cNvPr id="20" name="Subtitle 8"/>
          <p:cNvSpPr>
            <a:spLocks noGrp="1"/>
          </p:cNvSpPr>
          <p:nvPr>
            <p:ph type="subTitle" idx="1"/>
          </p:nvPr>
        </p:nvSpPr>
        <p:spPr>
          <a:xfrm>
            <a:off x="1231023" y="3832200"/>
            <a:ext cx="7456036" cy="685800"/>
          </a:xfrm>
          <a:noFill/>
        </p:spPr>
        <p:txBody>
          <a:bodyPr anchor="ctr">
            <a:normAutofit/>
          </a:bodyPr>
          <a:lstStyle>
            <a:lvl1pPr marL="0" indent="0" algn="l">
              <a:spcBef>
                <a:spcPts val="0"/>
              </a:spcBef>
              <a:buNone/>
              <a:defRPr sz="26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29A65B-382F-44F2-A9A7-AA9BBB47DBDE}" type="datetimeFigureOut">
              <a:rPr lang="en-US" smtClean="0"/>
              <a:pPr/>
              <a:t>10/22/2015</a:t>
            </a:fld>
            <a:endParaRPr lang="en-US"/>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4F45D22-7B37-4976-83C0-C8DA500B60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1234439" y="2419043"/>
            <a:ext cx="3840480" cy="1788440"/>
          </a:xfrm>
        </p:spPr>
        <p:txBody>
          <a:bodyPr anchor="t"/>
          <a:lstStyle>
            <a:lvl1pPr marL="0" indent="0">
              <a:buNone/>
              <a:defRPr sz="200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Additional section details in Arial 20pt Regular. </a:t>
            </a:r>
            <a:endParaRPr lang="en-US" dirty="0"/>
          </a:p>
        </p:txBody>
      </p:sp>
      <p:sp>
        <p:nvSpPr>
          <p:cNvPr id="9" name="Text Placeholder 2"/>
          <p:cNvSpPr>
            <a:spLocks noGrp="1"/>
          </p:cNvSpPr>
          <p:nvPr>
            <p:ph type="body" idx="13" hasCustomPrompt="1"/>
          </p:nvPr>
        </p:nvSpPr>
        <p:spPr>
          <a:xfrm>
            <a:off x="1234439" y="1792893"/>
            <a:ext cx="7315200" cy="444560"/>
          </a:xfrm>
        </p:spPr>
        <p:txBody>
          <a:bodyPr anchor="t"/>
          <a:lstStyle>
            <a:lvl1pPr marL="0" indent="0">
              <a:buNone/>
              <a:defRPr sz="2400" i="1" baseline="0">
                <a:solidFill>
                  <a:schemeClr val="accent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Section Subtitle Arial 24pt Italic</a:t>
            </a:r>
          </a:p>
        </p:txBody>
      </p:sp>
      <p:sp>
        <p:nvSpPr>
          <p:cNvPr id="5" name="Slide Number Placeholder 4"/>
          <p:cNvSpPr>
            <a:spLocks noGrp="1"/>
          </p:cNvSpPr>
          <p:nvPr>
            <p:ph type="sldNum" sz="quarter" idx="12"/>
          </p:nvPr>
        </p:nvSpPr>
        <p:spPr>
          <a:xfrm>
            <a:off x="0" y="2047335"/>
            <a:ext cx="457200" cy="228600"/>
          </a:xfrm>
        </p:spPr>
        <p:txBody>
          <a:bodyPr/>
          <a:lstStyle>
            <a:lvl1pPr>
              <a:defRPr>
                <a:solidFill>
                  <a:schemeClr val="bg1"/>
                </a:solidFill>
              </a:defRPr>
            </a:lvl1pPr>
          </a:lstStyle>
          <a:p>
            <a:fld id="{8FE0F801-82B8-4697-8B4B-E3DFE003097F}" type="slidenum">
              <a:rPr lang="en-US" smtClean="0"/>
              <a:pPr/>
              <a:t>‹#›</a:t>
            </a:fld>
            <a:endParaRPr lang="en-US" dirty="0"/>
          </a:p>
        </p:txBody>
      </p:sp>
      <p:sp>
        <p:nvSpPr>
          <p:cNvPr id="10" name="Rectangle 6"/>
          <p:cNvSpPr/>
          <p:nvPr userDrawn="1"/>
        </p:nvSpPr>
        <p:spPr>
          <a:xfrm>
            <a:off x="0" y="850605"/>
            <a:ext cx="1123950" cy="669851"/>
          </a:xfrm>
          <a:prstGeom prst="rect">
            <a:avLst/>
          </a:prstGeom>
          <a:solidFill>
            <a:schemeClr val="accent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0"/>
          <p:cNvSpPr/>
          <p:nvPr userDrawn="1"/>
        </p:nvSpPr>
        <p:spPr>
          <a:xfrm>
            <a:off x="1251573" y="864412"/>
            <a:ext cx="7913687" cy="712788"/>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0" name="Rectangle 10"/>
          <p:cNvSpPr/>
          <p:nvPr userDrawn="1"/>
        </p:nvSpPr>
        <p:spPr>
          <a:xfrm>
            <a:off x="1230313" y="1616149"/>
            <a:ext cx="7307631" cy="1073887"/>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dirty="0"/>
          </a:p>
        </p:txBody>
      </p:sp>
      <p:sp>
        <p:nvSpPr>
          <p:cNvPr id="6" name="Text Placeholder 2"/>
          <p:cNvSpPr>
            <a:spLocks noGrp="1"/>
          </p:cNvSpPr>
          <p:nvPr>
            <p:ph type="body" idx="1" hasCustomPrompt="1"/>
          </p:nvPr>
        </p:nvSpPr>
        <p:spPr>
          <a:xfrm>
            <a:off x="1234439" y="3307318"/>
            <a:ext cx="3840480" cy="1788440"/>
          </a:xfrm>
        </p:spPr>
        <p:txBody>
          <a:bodyPr anchor="t"/>
          <a:lstStyle>
            <a:lvl1pPr marL="0" indent="0">
              <a:buNone/>
              <a:defRPr sz="200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Additional section details in Arial 20pt Regular. </a:t>
            </a:r>
            <a:endParaRPr lang="en-US" dirty="0"/>
          </a:p>
        </p:txBody>
      </p:sp>
      <p:sp>
        <p:nvSpPr>
          <p:cNvPr id="2" name="Title 1"/>
          <p:cNvSpPr>
            <a:spLocks noGrp="1"/>
          </p:cNvSpPr>
          <p:nvPr>
            <p:ph type="title" hasCustomPrompt="1"/>
          </p:nvPr>
        </p:nvSpPr>
        <p:spPr>
          <a:xfrm>
            <a:off x="1234439" y="1623965"/>
            <a:ext cx="7315200" cy="1075340"/>
          </a:xfrm>
        </p:spPr>
        <p:txBody>
          <a:bodyPr anchor="ctr"/>
          <a:lstStyle>
            <a:lvl1pPr>
              <a:lnSpc>
                <a:spcPct val="100000"/>
              </a:lnSpc>
              <a:defRPr baseline="0"/>
            </a:lvl1pPr>
          </a:lstStyle>
          <a:p>
            <a:r>
              <a:rPr lang="en-US" dirty="0" smtClean="0"/>
              <a:t>Section Title </a:t>
            </a:r>
            <a:r>
              <a:rPr lang="en-US" dirty="0" err="1" smtClean="0"/>
              <a:t>Calibir</a:t>
            </a:r>
            <a:r>
              <a:rPr lang="en-US" dirty="0" smtClean="0"/>
              <a:t> 32pt Bold</a:t>
            </a:r>
            <a:endParaRPr lang="en-US" dirty="0"/>
          </a:p>
        </p:txBody>
      </p:sp>
      <p:sp>
        <p:nvSpPr>
          <p:cNvPr id="9" name="Text Placeholder 2"/>
          <p:cNvSpPr>
            <a:spLocks noGrp="1"/>
          </p:cNvSpPr>
          <p:nvPr>
            <p:ph type="body" idx="13" hasCustomPrompt="1"/>
          </p:nvPr>
        </p:nvSpPr>
        <p:spPr>
          <a:xfrm>
            <a:off x="1234439" y="2803137"/>
            <a:ext cx="7315200" cy="444560"/>
          </a:xfrm>
        </p:spPr>
        <p:txBody>
          <a:bodyPr anchor="t"/>
          <a:lstStyle>
            <a:lvl1pPr marL="0" indent="0">
              <a:buNone/>
              <a:defRPr sz="2400" i="1" baseline="0">
                <a:solidFill>
                  <a:schemeClr val="accent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Section Subtitle Arial 24pt Italic</a:t>
            </a:r>
          </a:p>
        </p:txBody>
      </p:sp>
      <p:sp>
        <p:nvSpPr>
          <p:cNvPr id="11" name="Rectangle 6"/>
          <p:cNvSpPr/>
          <p:nvPr userDrawn="1"/>
        </p:nvSpPr>
        <p:spPr>
          <a:xfrm>
            <a:off x="0" y="1648047"/>
            <a:ext cx="1123950" cy="1020726"/>
          </a:xfrm>
          <a:prstGeom prst="rect">
            <a:avLst/>
          </a:prstGeom>
          <a:solidFill>
            <a:schemeClr val="accent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atin typeface="Calibri" pitchFamily="34" charset="0"/>
              </a:defRPr>
            </a:lvl1pPr>
          </a:lstStyle>
          <a:p>
            <a:r>
              <a:rPr lang="en-US" dirty="0" smtClean="0"/>
              <a:t>Title Calibri 32pt Regular</a:t>
            </a:r>
            <a:endParaRPr lang="en-US" dirty="0"/>
          </a:p>
        </p:txBody>
      </p:sp>
      <p:sp>
        <p:nvSpPr>
          <p:cNvPr id="5" name="Slide Number Placeholder 4"/>
          <p:cNvSpPr>
            <a:spLocks noGrp="1"/>
          </p:cNvSpPr>
          <p:nvPr>
            <p:ph type="sldNum" sz="quarter" idx="12"/>
          </p:nvPr>
        </p:nvSpPr>
        <p:spPr/>
        <p:txBody>
          <a:bodyPr/>
          <a:lstStyle/>
          <a:p>
            <a:fld id="{8FE0F801-82B8-4697-8B4B-E3DFE003097F}" type="slidenum">
              <a:rPr lang="en-US" smtClean="0"/>
              <a:pPr/>
              <a:t>‹#›</a:t>
            </a:fld>
            <a:endParaRPr lang="en-US" dirty="0"/>
          </a:p>
        </p:txBody>
      </p:sp>
      <p:sp>
        <p:nvSpPr>
          <p:cNvPr id="6" name="Text Placeholder 21"/>
          <p:cNvSpPr>
            <a:spLocks noGrp="1"/>
          </p:cNvSpPr>
          <p:nvPr>
            <p:ph type="body" sz="quarter" idx="17" hasCustomPrompt="1"/>
          </p:nvPr>
        </p:nvSpPr>
        <p:spPr bwMode="gray">
          <a:xfrm>
            <a:off x="5833240" y="6390211"/>
            <a:ext cx="3310759" cy="320040"/>
          </a:xfrm>
          <a:prstGeom prst="rect">
            <a:avLst/>
          </a:prstGeom>
        </p:spPr>
        <p:txBody>
          <a:bodyPr lIns="45720" tIns="45720" rIns="45720" bIns="45720" anchor="b">
            <a:noAutofit/>
          </a:bodyPr>
          <a:lstStyle>
            <a:lvl1pPr marL="0" indent="0" algn="l">
              <a:spcBef>
                <a:spcPts val="0"/>
              </a:spcBef>
              <a:buNone/>
              <a:defRPr sz="8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bwMode="gray">
          <a:xfrm>
            <a:off x="0" y="6390211"/>
            <a:ext cx="4382814" cy="320040"/>
          </a:xfrm>
          <a:prstGeom prst="rect">
            <a:avLst/>
          </a:prstGeom>
        </p:spPr>
        <p:txBody>
          <a:bodyPr lIns="45720" rIns="45720" anchor="b">
            <a:noAutofit/>
          </a:bodyPr>
          <a:lstStyle>
            <a:lvl1pPr marL="168275" indent="-168275" algn="l" defTabSz="91440">
              <a:spcBef>
                <a:spcPts val="0"/>
              </a:spcBef>
              <a:buFont typeface="+mj-lt"/>
              <a:buAutoNum type="arabicParenR"/>
              <a:defRPr sz="8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extLst>
      <p:ext uri="{BB962C8B-B14F-4D97-AF65-F5344CB8AC3E}">
        <p14:creationId xmlns:p14="http://schemas.microsoft.com/office/powerpoint/2010/main" val="80040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Calibri 32pt Regular</a:t>
            </a:r>
            <a:endParaRPr lang="en-US" dirty="0"/>
          </a:p>
        </p:txBody>
      </p:sp>
      <p:sp>
        <p:nvSpPr>
          <p:cNvPr id="5" name="Slide Number Placeholder 4"/>
          <p:cNvSpPr>
            <a:spLocks noGrp="1"/>
          </p:cNvSpPr>
          <p:nvPr>
            <p:ph type="sldNum" sz="quarter" idx="12"/>
          </p:nvPr>
        </p:nvSpPr>
        <p:spPr/>
        <p:txBody>
          <a:bodyPr/>
          <a:lstStyle/>
          <a:p>
            <a:fld id="{8FE0F801-82B8-4697-8B4B-E3DFE003097F}" type="slidenum">
              <a:rPr lang="en-US" smtClean="0"/>
              <a:pPr/>
              <a:t>‹#›</a:t>
            </a:fld>
            <a:endParaRPr lang="en-US" dirty="0"/>
          </a:p>
        </p:txBody>
      </p:sp>
      <p:sp>
        <p:nvSpPr>
          <p:cNvPr id="4" name="Text Placeholder 2"/>
          <p:cNvSpPr>
            <a:spLocks noGrp="1"/>
          </p:cNvSpPr>
          <p:nvPr>
            <p:ph type="body" idx="1" hasCustomPrompt="1"/>
          </p:nvPr>
        </p:nvSpPr>
        <p:spPr>
          <a:xfrm>
            <a:off x="457200" y="1405261"/>
            <a:ext cx="8224837" cy="444560"/>
          </a:xfrm>
        </p:spPr>
        <p:txBody>
          <a:bodyPr anchor="t"/>
          <a:lstStyle>
            <a:lvl1pPr marL="0" indent="0">
              <a:buNone/>
              <a:defRPr sz="2400" i="1" baseline="0">
                <a:solidFill>
                  <a:schemeClr val="accent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Subtitle Calibri 24pt Italic</a:t>
            </a:r>
          </a:p>
        </p:txBody>
      </p:sp>
      <p:sp>
        <p:nvSpPr>
          <p:cNvPr id="6" name="Text Placeholder 21"/>
          <p:cNvSpPr>
            <a:spLocks noGrp="1"/>
          </p:cNvSpPr>
          <p:nvPr>
            <p:ph type="body" sz="quarter" idx="17" hasCustomPrompt="1"/>
          </p:nvPr>
        </p:nvSpPr>
        <p:spPr bwMode="gray">
          <a:xfrm>
            <a:off x="5833240" y="6390211"/>
            <a:ext cx="3310759" cy="320040"/>
          </a:xfrm>
          <a:prstGeom prst="rect">
            <a:avLst/>
          </a:prstGeom>
        </p:spPr>
        <p:txBody>
          <a:bodyPr lIns="45720" tIns="45720" rIns="45720" bIns="45720" anchor="b">
            <a:noAutofit/>
          </a:bodyPr>
          <a:lstStyle>
            <a:lvl1pPr marL="0" indent="0" algn="l">
              <a:spcBef>
                <a:spcPts val="0"/>
              </a:spcBef>
              <a:buNone/>
              <a:defRPr sz="8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bwMode="gray">
          <a:xfrm>
            <a:off x="0" y="6390211"/>
            <a:ext cx="4382814" cy="320040"/>
          </a:xfrm>
          <a:prstGeom prst="rect">
            <a:avLst/>
          </a:prstGeom>
        </p:spPr>
        <p:txBody>
          <a:bodyPr lIns="45720" rIns="45720" anchor="b">
            <a:noAutofit/>
          </a:bodyPr>
          <a:lstStyle>
            <a:lvl1pPr marL="168275" indent="-168275" algn="l" defTabSz="91440">
              <a:spcBef>
                <a:spcPts val="0"/>
              </a:spcBef>
              <a:buFont typeface="+mj-lt"/>
              <a:buAutoNum type="arabicParenR"/>
              <a:defRPr sz="8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0p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Calibri 32pt Regular</a:t>
            </a:r>
            <a:endParaRPr lang="en-US" dirty="0"/>
          </a:p>
        </p:txBody>
      </p:sp>
      <p:sp>
        <p:nvSpPr>
          <p:cNvPr id="5" name="Slide Number Placeholder 4"/>
          <p:cNvSpPr>
            <a:spLocks noGrp="1"/>
          </p:cNvSpPr>
          <p:nvPr>
            <p:ph type="sldNum" sz="quarter" idx="12"/>
          </p:nvPr>
        </p:nvSpPr>
        <p:spPr/>
        <p:txBody>
          <a:bodyPr/>
          <a:lstStyle/>
          <a:p>
            <a:fld id="{8FE0F801-82B8-4697-8B4B-E3DFE003097F}" type="slidenum">
              <a:rPr lang="en-US" smtClean="0"/>
              <a:pPr/>
              <a:t>‹#›</a:t>
            </a:fld>
            <a:endParaRPr lang="en-US" dirty="0"/>
          </a:p>
        </p:txBody>
      </p:sp>
      <p:sp>
        <p:nvSpPr>
          <p:cNvPr id="8" name="Content Placeholder 6"/>
          <p:cNvSpPr>
            <a:spLocks noGrp="1"/>
          </p:cNvSpPr>
          <p:nvPr>
            <p:ph sz="quarter" idx="14" hasCustomPrompt="1"/>
          </p:nvPr>
        </p:nvSpPr>
        <p:spPr>
          <a:xfrm>
            <a:off x="1371600" y="1815989"/>
            <a:ext cx="6400800" cy="4114800"/>
          </a:xfrm>
        </p:spPr>
        <p:txBody>
          <a:bodyPr/>
          <a:lstStyle>
            <a:lvl1pPr>
              <a:buClrTx/>
              <a:defRPr sz="2000"/>
            </a:lvl1pPr>
            <a:lvl2pPr marL="514350" indent="-282575">
              <a:buClrTx/>
              <a:defRPr sz="2000"/>
            </a:lvl2pPr>
            <a:lvl3pPr marL="746125" indent="-231775">
              <a:buClrTx/>
              <a:defRPr sz="2000"/>
            </a:lvl3pPr>
            <a:lvl4pPr marL="1030288" indent="-284163">
              <a:buClrTx/>
              <a:defRPr sz="2000"/>
            </a:lvl4pPr>
            <a:lvl5pPr marL="1260475" indent="-230188">
              <a:buClrTx/>
              <a:defRPr sz="2000"/>
            </a:lvl5pPr>
          </a:lstStyle>
          <a:p>
            <a:pPr lvl="0"/>
            <a:r>
              <a:rPr lang="en-US" dirty="0" smtClean="0"/>
              <a:t>Bulleted text – Calibri 20pt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1"/>
          <p:cNvSpPr>
            <a:spLocks noGrp="1"/>
          </p:cNvSpPr>
          <p:nvPr>
            <p:ph type="body" sz="quarter" idx="17" hasCustomPrompt="1"/>
          </p:nvPr>
        </p:nvSpPr>
        <p:spPr bwMode="gray">
          <a:xfrm>
            <a:off x="5833240" y="6390211"/>
            <a:ext cx="3310759" cy="320040"/>
          </a:xfrm>
          <a:prstGeom prst="rect">
            <a:avLst/>
          </a:prstGeom>
        </p:spPr>
        <p:txBody>
          <a:bodyPr lIns="45720" tIns="45720" rIns="45720" bIns="45720" anchor="b">
            <a:noAutofit/>
          </a:bodyPr>
          <a:lstStyle>
            <a:lvl1pPr marL="0" indent="0" algn="l">
              <a:spcBef>
                <a:spcPts val="0"/>
              </a:spcBef>
              <a:buNone/>
              <a:defRPr sz="8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9" name="Text Placeholder 23"/>
          <p:cNvSpPr>
            <a:spLocks noGrp="1"/>
          </p:cNvSpPr>
          <p:nvPr>
            <p:ph type="body" sz="quarter" idx="20" hasCustomPrompt="1"/>
          </p:nvPr>
        </p:nvSpPr>
        <p:spPr bwMode="gray">
          <a:xfrm>
            <a:off x="0" y="6390211"/>
            <a:ext cx="4382814" cy="320040"/>
          </a:xfrm>
          <a:prstGeom prst="rect">
            <a:avLst/>
          </a:prstGeom>
        </p:spPr>
        <p:txBody>
          <a:bodyPr lIns="45720" rIns="45720" anchor="b">
            <a:noAutofit/>
          </a:bodyPr>
          <a:lstStyle>
            <a:lvl1pPr marL="168275" indent="-168275" algn="l" defTabSz="91440">
              <a:spcBef>
                <a:spcPts val="0"/>
              </a:spcBef>
              <a:buFont typeface="+mj-lt"/>
              <a:buAutoNum type="arabicParenR"/>
              <a:defRPr sz="8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2 Columns 20p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Calibri 32Regular</a:t>
            </a:r>
            <a:endParaRPr lang="en-US" dirty="0"/>
          </a:p>
        </p:txBody>
      </p:sp>
      <p:sp>
        <p:nvSpPr>
          <p:cNvPr id="5" name="Slide Number Placeholder 4"/>
          <p:cNvSpPr>
            <a:spLocks noGrp="1"/>
          </p:cNvSpPr>
          <p:nvPr>
            <p:ph type="sldNum" sz="quarter" idx="12"/>
          </p:nvPr>
        </p:nvSpPr>
        <p:spPr/>
        <p:txBody>
          <a:bodyPr/>
          <a:lstStyle/>
          <a:p>
            <a:fld id="{8FE0F801-82B8-4697-8B4B-E3DFE003097F}" type="slidenum">
              <a:rPr lang="en-US" smtClean="0"/>
              <a:pPr/>
              <a:t>‹#›</a:t>
            </a:fld>
            <a:endParaRPr lang="en-US" dirty="0"/>
          </a:p>
        </p:txBody>
      </p:sp>
      <p:sp>
        <p:nvSpPr>
          <p:cNvPr id="9" name="Content Placeholder 6"/>
          <p:cNvSpPr>
            <a:spLocks noGrp="1"/>
          </p:cNvSpPr>
          <p:nvPr>
            <p:ph sz="quarter" idx="15" hasCustomPrompt="1"/>
          </p:nvPr>
        </p:nvSpPr>
        <p:spPr>
          <a:xfrm>
            <a:off x="461962" y="1815989"/>
            <a:ext cx="3840480" cy="4114800"/>
          </a:xfrm>
        </p:spPr>
        <p:txBody>
          <a:bodyPr/>
          <a:lstStyle>
            <a:lvl1pPr>
              <a:buClrTx/>
              <a:defRPr sz="2000">
                <a:latin typeface="Calibri" pitchFamily="34" charset="0"/>
              </a:defRPr>
            </a:lvl1pPr>
            <a:lvl2pPr marL="514350" indent="-282575">
              <a:buClrTx/>
              <a:defRPr sz="2000">
                <a:latin typeface="Calibri" pitchFamily="34" charset="0"/>
              </a:defRPr>
            </a:lvl2pPr>
            <a:lvl3pPr marL="746125" indent="-231775">
              <a:buClrTx/>
              <a:defRPr sz="2000">
                <a:latin typeface="Calibri" pitchFamily="34" charset="0"/>
              </a:defRPr>
            </a:lvl3pPr>
            <a:lvl4pPr marL="1030288" indent="-284163">
              <a:buClrTx/>
              <a:defRPr sz="2000">
                <a:latin typeface="Calibri" pitchFamily="34" charset="0"/>
              </a:defRPr>
            </a:lvl4pPr>
            <a:lvl5pPr marL="1260475" indent="-230188">
              <a:buClrTx/>
              <a:defRPr sz="2000">
                <a:latin typeface="Calibri" pitchFamily="34" charset="0"/>
              </a:defRPr>
            </a:lvl5pPr>
          </a:lstStyle>
          <a:p>
            <a:pPr lvl="0"/>
            <a:r>
              <a:rPr lang="en-US" dirty="0" smtClean="0"/>
              <a:t>Bulleted text – Arial 20pt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6"/>
          <p:cNvSpPr>
            <a:spLocks noGrp="1"/>
          </p:cNvSpPr>
          <p:nvPr>
            <p:ph sz="quarter" idx="16" hasCustomPrompt="1"/>
          </p:nvPr>
        </p:nvSpPr>
        <p:spPr>
          <a:xfrm>
            <a:off x="4841558" y="1815989"/>
            <a:ext cx="3840480" cy="4114800"/>
          </a:xfrm>
        </p:spPr>
        <p:txBody>
          <a:bodyPr/>
          <a:lstStyle>
            <a:lvl1pPr>
              <a:buClrTx/>
              <a:defRPr sz="2000"/>
            </a:lvl1pPr>
            <a:lvl2pPr marL="514350" indent="-282575">
              <a:buClrTx/>
              <a:defRPr sz="2000"/>
            </a:lvl2pPr>
            <a:lvl3pPr marL="746125" indent="-231775">
              <a:buClrTx/>
              <a:defRPr sz="2000"/>
            </a:lvl3pPr>
            <a:lvl4pPr marL="1030288" indent="-284163">
              <a:buClrTx/>
              <a:defRPr sz="2000"/>
            </a:lvl4pPr>
            <a:lvl5pPr marL="1260475" indent="-230188">
              <a:buClrTx/>
              <a:defRPr sz="2000"/>
            </a:lvl5pPr>
          </a:lstStyle>
          <a:p>
            <a:pPr lvl="0"/>
            <a:r>
              <a:rPr lang="en-US" dirty="0" smtClean="0"/>
              <a:t>Bulleted text – Arial 20pt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1"/>
          <p:cNvSpPr>
            <a:spLocks noGrp="1"/>
          </p:cNvSpPr>
          <p:nvPr>
            <p:ph type="body" sz="quarter" idx="17" hasCustomPrompt="1"/>
          </p:nvPr>
        </p:nvSpPr>
        <p:spPr bwMode="gray">
          <a:xfrm>
            <a:off x="5833240" y="6390211"/>
            <a:ext cx="3310759" cy="320040"/>
          </a:xfrm>
          <a:prstGeom prst="rect">
            <a:avLst/>
          </a:prstGeom>
        </p:spPr>
        <p:txBody>
          <a:bodyPr lIns="45720" tIns="45720" rIns="45720" bIns="45720" anchor="b">
            <a:noAutofit/>
          </a:bodyPr>
          <a:lstStyle>
            <a:lvl1pPr marL="0" indent="0" algn="l">
              <a:spcBef>
                <a:spcPts val="0"/>
              </a:spcBef>
              <a:buNone/>
              <a:defRPr sz="8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11" name="Text Placeholder 23"/>
          <p:cNvSpPr>
            <a:spLocks noGrp="1"/>
          </p:cNvSpPr>
          <p:nvPr>
            <p:ph type="body" sz="quarter" idx="20" hasCustomPrompt="1"/>
          </p:nvPr>
        </p:nvSpPr>
        <p:spPr bwMode="gray">
          <a:xfrm>
            <a:off x="0" y="6390211"/>
            <a:ext cx="4382814" cy="320040"/>
          </a:xfrm>
          <a:prstGeom prst="rect">
            <a:avLst/>
          </a:prstGeom>
        </p:spPr>
        <p:txBody>
          <a:bodyPr lIns="45720" rIns="45720" anchor="b">
            <a:noAutofit/>
          </a:bodyPr>
          <a:lstStyle>
            <a:lvl1pPr marL="168275" indent="-168275" algn="l" defTabSz="91440">
              <a:spcBef>
                <a:spcPts val="0"/>
              </a:spcBef>
              <a:buFont typeface="+mj-lt"/>
              <a:buAutoNum type="arabicParenR"/>
              <a:defRPr sz="8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200400" y="3767375"/>
            <a:ext cx="2743200" cy="1371600"/>
          </a:xfrm>
        </p:spPr>
        <p:txBody>
          <a:bodyPr/>
          <a:lstStyle>
            <a:lvl1pPr algn="ctr">
              <a:spcBef>
                <a:spcPts val="714"/>
              </a:spcBef>
              <a:buClrTx/>
              <a:buNone/>
              <a:defRPr sz="1400" baseline="0">
                <a:solidFill>
                  <a:schemeClr val="tx1">
                    <a:lumMod val="75000"/>
                    <a:lumOff val="25000"/>
                  </a:schemeClr>
                </a:solidFill>
              </a:defRPr>
            </a:lvl1pPr>
          </a:lstStyle>
          <a:p>
            <a:pPr algn="ctr">
              <a:spcBef>
                <a:spcPts val="714"/>
              </a:spcBef>
            </a:pPr>
            <a:r>
              <a:rPr lang="en-US" sz="1200" b="1" dirty="0" smtClean="0">
                <a:solidFill>
                  <a:schemeClr val="tx1">
                    <a:lumMod val="50000"/>
                    <a:lumOff val="50000"/>
                  </a:schemeClr>
                </a:solidFill>
              </a:rPr>
              <a:t>Add Company Logo Here</a:t>
            </a:r>
          </a:p>
        </p:txBody>
      </p:sp>
      <p:sp>
        <p:nvSpPr>
          <p:cNvPr id="11" name="Text Placeholder 10"/>
          <p:cNvSpPr>
            <a:spLocks noGrp="1"/>
          </p:cNvSpPr>
          <p:nvPr>
            <p:ph type="body" sz="quarter" idx="11" hasCustomPrompt="1"/>
          </p:nvPr>
        </p:nvSpPr>
        <p:spPr>
          <a:xfrm>
            <a:off x="2056430" y="5263125"/>
            <a:ext cx="5031140" cy="1137675"/>
          </a:xfrm>
        </p:spPr>
        <p:txBody>
          <a:bodyPr/>
          <a:lstStyle>
            <a:lvl1pPr marL="0" indent="0" algn="ctr">
              <a:spcBef>
                <a:spcPts val="400"/>
              </a:spcBef>
              <a:buNone/>
              <a:defRPr sz="1400" baseline="0"/>
            </a:lvl1pPr>
            <a:lvl2pPr marL="0" indent="0">
              <a:buNone/>
              <a:defRPr/>
            </a:lvl2pPr>
            <a:lvl3pPr marL="0" indent="0">
              <a:buNone/>
              <a:defRPr/>
            </a:lvl3pPr>
            <a:lvl4pPr marL="0" indent="0">
              <a:buNone/>
              <a:defRPr/>
            </a:lvl4pPr>
            <a:lvl5pPr marL="0" indent="0">
              <a:buNone/>
              <a:defRPr/>
            </a:lvl5pPr>
          </a:lstStyle>
          <a:p>
            <a:pPr lvl="0"/>
            <a:r>
              <a:rPr lang="en-US" dirty="0" smtClean="0"/>
              <a:t>Company Name</a:t>
            </a:r>
            <a:br>
              <a:rPr lang="en-US" dirty="0" smtClean="0"/>
            </a:br>
            <a:r>
              <a:rPr lang="en-US" dirty="0" smtClean="0"/>
              <a:t>1234 Main Street, City ST 12345</a:t>
            </a:r>
            <a:br>
              <a:rPr lang="en-US" dirty="0" smtClean="0"/>
            </a:br>
            <a:r>
              <a:rPr lang="en-US" dirty="0" smtClean="0"/>
              <a:t>P: 123-456-7890  F: 123-456-7890</a:t>
            </a:r>
            <a:br>
              <a:rPr lang="en-US" dirty="0" smtClean="0"/>
            </a:br>
            <a:r>
              <a:rPr lang="en-US" dirty="0" smtClean="0"/>
              <a:t>www.companyname.com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29A65B-382F-44F2-A9A7-AA9BBB47DBDE}" type="datetimeFigureOut">
              <a:rPr lang="en-US" smtClean="0"/>
              <a:pPr/>
              <a:t>10/22/2015</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4F45D22-7B37-4976-83C0-C8DA500B60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62470"/>
            <a:ext cx="8224838" cy="914400"/>
          </a:xfrm>
          <a:prstGeom prst="rect">
            <a:avLst/>
          </a:prstGeom>
        </p:spPr>
        <p:txBody>
          <a:bodyPr vert="horz" tIns="0" bIns="0" anchor="b">
            <a:noAutofit/>
          </a:bodyPr>
          <a:lstStyle/>
          <a:p>
            <a:r>
              <a:rPr lang="en-US" dirty="0" smtClean="0"/>
              <a:t>Title Calibri 32pt Bold</a:t>
            </a:r>
            <a:endParaRPr kumimoji="0" lang="en-US" dirty="0"/>
          </a:p>
        </p:txBody>
      </p:sp>
      <p:sp>
        <p:nvSpPr>
          <p:cNvPr id="13" name="Text Placeholder 12"/>
          <p:cNvSpPr>
            <a:spLocks noGrp="1"/>
          </p:cNvSpPr>
          <p:nvPr>
            <p:ph type="body" idx="1"/>
          </p:nvPr>
        </p:nvSpPr>
        <p:spPr>
          <a:xfrm>
            <a:off x="457200" y="1705628"/>
            <a:ext cx="8229600" cy="4310490"/>
          </a:xfrm>
          <a:prstGeom prst="rect">
            <a:avLst/>
          </a:prstGeom>
        </p:spPr>
        <p:txBody>
          <a:bodyPr vert="horz">
            <a:noAutofit/>
          </a:bodyPr>
          <a:lstStyle/>
          <a:p>
            <a:pPr lvl="0"/>
            <a:r>
              <a:rPr lang="en-US" dirty="0" smtClean="0"/>
              <a:t>Bulleted text – Calibri 20pt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Slide Number Placeholder 22"/>
          <p:cNvSpPr>
            <a:spLocks noGrp="1"/>
          </p:cNvSpPr>
          <p:nvPr>
            <p:ph type="sldNum" sz="quarter" idx="4"/>
          </p:nvPr>
        </p:nvSpPr>
        <p:spPr>
          <a:xfrm>
            <a:off x="8229600" y="241385"/>
            <a:ext cx="457200" cy="228600"/>
          </a:xfrm>
          <a:prstGeom prst="rect">
            <a:avLst/>
          </a:prstGeom>
        </p:spPr>
        <p:txBody>
          <a:bodyPr vert="horz" anchor="ctr" anchorCtr="0">
            <a:noAutofit/>
          </a:bodyPr>
          <a:lstStyle>
            <a:lvl1pPr algn="ctr" eaLnBrk="1" latinLnBrk="0" hangingPunct="1">
              <a:defRPr kumimoji="0" sz="1200" b="0">
                <a:solidFill>
                  <a:schemeClr val="tx1"/>
                </a:solidFill>
              </a:defRPr>
            </a:lvl1pPr>
          </a:lstStyle>
          <a:p>
            <a:fld id="{8FE0F801-82B8-4697-8B4B-E3DFE003097F}" type="slidenum">
              <a:rPr lang="en-US" smtClean="0"/>
              <a:pPr/>
              <a:t>‹#›</a:t>
            </a:fld>
            <a:endParaRPr lang="en-US" dirty="0"/>
          </a:p>
        </p:txBody>
      </p:sp>
      <p:sp>
        <p:nvSpPr>
          <p:cNvPr id="10" name="TextBox 9"/>
          <p:cNvSpPr txBox="1"/>
          <p:nvPr/>
        </p:nvSpPr>
        <p:spPr>
          <a:xfrm>
            <a:off x="0" y="6673334"/>
            <a:ext cx="6029585" cy="184666"/>
          </a:xfrm>
          <a:prstGeom prst="rect">
            <a:avLst/>
          </a:prstGeom>
          <a:noFill/>
        </p:spPr>
        <p:txBody>
          <a:bodyPr wrap="square" rtlCol="0">
            <a:spAutoFit/>
          </a:bodyPr>
          <a:lstStyle/>
          <a:p>
            <a:r>
              <a:rPr lang="en-US" sz="600" dirty="0" smtClean="0">
                <a:solidFill>
                  <a:schemeClr val="tx1">
                    <a:lumMod val="50000"/>
                    <a:lumOff val="50000"/>
                  </a:schemeClr>
                </a:solidFill>
              </a:rPr>
              <a:t>© 2013 Template</a:t>
            </a:r>
            <a:r>
              <a:rPr lang="en-US" sz="600" baseline="0" dirty="0" smtClean="0">
                <a:solidFill>
                  <a:schemeClr val="tx1">
                    <a:lumMod val="50000"/>
                    <a:lumOff val="50000"/>
                  </a:schemeClr>
                </a:solidFill>
              </a:rPr>
              <a:t> and icons provided by The Advisory Board Company.</a:t>
            </a:r>
            <a:endParaRPr lang="en-US" sz="600" dirty="0">
              <a:solidFill>
                <a:schemeClr val="tx1">
                  <a:lumMod val="50000"/>
                  <a:lumOff val="50000"/>
                </a:schemeClr>
              </a:solidFill>
            </a:endParaRPr>
          </a:p>
        </p:txBody>
      </p:sp>
      <p:sp>
        <p:nvSpPr>
          <p:cNvPr id="12" name="Rectangle 11"/>
          <p:cNvSpPr/>
          <p:nvPr userDrawn="1"/>
        </p:nvSpPr>
        <p:spPr>
          <a:xfrm>
            <a:off x="0" y="1169988"/>
            <a:ext cx="457200" cy="228600"/>
          </a:xfrm>
          <a:prstGeom prst="rect">
            <a:avLst/>
          </a:prstGeom>
          <a:solidFill>
            <a:schemeClr val="accent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539750" y="1169988"/>
            <a:ext cx="86042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710" r:id="rId2"/>
    <p:sldLayoutId id="2147483701" r:id="rId3"/>
    <p:sldLayoutId id="2147483709" r:id="rId4"/>
    <p:sldLayoutId id="2147483705" r:id="rId5"/>
    <p:sldLayoutId id="2147483700" r:id="rId6"/>
    <p:sldLayoutId id="2147483699" r:id="rId7"/>
    <p:sldLayoutId id="2147483704" r:id="rId8"/>
    <p:sldLayoutId id="2147483711" r:id="rId9"/>
    <p:sldLayoutId id="2147483712" r:id="rId10"/>
  </p:sldLayoutIdLst>
  <p:hf hdr="0" dt="0"/>
  <p:txStyles>
    <p:titleStyle>
      <a:lvl1pPr algn="l" rtl="0" eaLnBrk="1" latinLnBrk="0" hangingPunct="1">
        <a:lnSpc>
          <a:spcPct val="100000"/>
        </a:lnSpc>
        <a:spcBef>
          <a:spcPct val="0"/>
        </a:spcBef>
        <a:buNone/>
        <a:defRPr kumimoji="0" sz="3200" b="1" kern="1200">
          <a:solidFill>
            <a:schemeClr val="tx1"/>
          </a:solidFill>
          <a:latin typeface="Calibri" pitchFamily="34" charset="0"/>
          <a:ea typeface="+mj-ea"/>
          <a:cs typeface="+mj-cs"/>
        </a:defRPr>
      </a:lvl1pPr>
    </p:titleStyle>
    <p:bodyStyle>
      <a:lvl1pPr marL="231775" indent="-231775" algn="l" rtl="0" eaLnBrk="1" latinLnBrk="0" hangingPunct="1">
        <a:spcBef>
          <a:spcPts val="600"/>
        </a:spcBef>
        <a:buClrTx/>
        <a:buSzPct val="100000"/>
        <a:buFont typeface="Arial" pitchFamily="34" charset="0"/>
        <a:buChar char="•"/>
        <a:defRPr kumimoji="0" sz="2000" kern="1200" baseline="0">
          <a:solidFill>
            <a:schemeClr val="tx1"/>
          </a:solidFill>
          <a:latin typeface="Calibri" pitchFamily="34" charset="0"/>
          <a:ea typeface="+mn-ea"/>
          <a:cs typeface="+mn-cs"/>
        </a:defRPr>
      </a:lvl1pPr>
      <a:lvl2pPr marL="628650" indent="-282575" algn="l" rtl="0" eaLnBrk="1" latinLnBrk="0" hangingPunct="1">
        <a:spcBef>
          <a:spcPts val="600"/>
        </a:spcBef>
        <a:buClrTx/>
        <a:buSzPct val="100000"/>
        <a:buFont typeface="Arial" pitchFamily="34" charset="0"/>
        <a:buChar char="–"/>
        <a:defRPr kumimoji="0" sz="2000" kern="1200" baseline="0">
          <a:solidFill>
            <a:schemeClr val="tx1"/>
          </a:solidFill>
          <a:latin typeface="Calibri" pitchFamily="34" charset="0"/>
          <a:ea typeface="+mn-ea"/>
          <a:cs typeface="+mn-cs"/>
        </a:defRPr>
      </a:lvl2pPr>
      <a:lvl3pPr marL="973138" indent="-227013" algn="l" rtl="0" eaLnBrk="1" latinLnBrk="0" hangingPunct="1">
        <a:spcBef>
          <a:spcPts val="600"/>
        </a:spcBef>
        <a:buClrTx/>
        <a:buSzPct val="100000"/>
        <a:buFont typeface="Arial" pitchFamily="34" charset="0"/>
        <a:buChar char="•"/>
        <a:defRPr kumimoji="0" sz="2000" kern="1200" baseline="0">
          <a:solidFill>
            <a:schemeClr val="tx1"/>
          </a:solidFill>
          <a:latin typeface="Calibri" pitchFamily="34" charset="0"/>
          <a:ea typeface="+mn-ea"/>
          <a:cs typeface="+mn-cs"/>
        </a:defRPr>
      </a:lvl3pPr>
      <a:lvl4pPr marL="1374775" indent="-292100" algn="l" rtl="0" eaLnBrk="1" latinLnBrk="0" hangingPunct="1">
        <a:spcBef>
          <a:spcPts val="600"/>
        </a:spcBef>
        <a:buClrTx/>
        <a:buSzPct val="100000"/>
        <a:buFont typeface="Arial" pitchFamily="34" charset="0"/>
        <a:buChar char="–"/>
        <a:defRPr kumimoji="0" sz="2000" kern="1200" baseline="0">
          <a:solidFill>
            <a:schemeClr val="tx1"/>
          </a:solidFill>
          <a:latin typeface="Calibri" pitchFamily="34" charset="0"/>
          <a:ea typeface="+mn-ea"/>
          <a:cs typeface="+mn-cs"/>
        </a:defRPr>
      </a:lvl4pPr>
      <a:lvl5pPr marL="1711325" indent="-227013" algn="l" rtl="0" eaLnBrk="1" latinLnBrk="0" hangingPunct="1">
        <a:spcBef>
          <a:spcPts val="600"/>
        </a:spcBef>
        <a:buClrTx/>
        <a:buSzPct val="100000"/>
        <a:buFont typeface="Arial" pitchFamily="34" charset="0"/>
        <a:buChar char="•"/>
        <a:defRPr kumimoji="0" sz="2000" kern="1200" baseline="0">
          <a:solidFill>
            <a:schemeClr val="tx1"/>
          </a:solidFill>
          <a:latin typeface="Calibri"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3.png"/><Relationship Id="rId4" Type="http://schemas.openxmlformats.org/officeDocument/2006/relationships/image" Target="../media/image14.jpe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cid:image002.png@01CED1AD.C62405C0" TargetMode="External"/><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cid:image003.png@01CED1AD.C62405C0" TargetMode="Externa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ctrTitle"/>
          </p:nvPr>
        </p:nvSpPr>
        <p:spPr>
          <a:xfrm>
            <a:off x="1238596" y="1670509"/>
            <a:ext cx="7697586" cy="2316275"/>
          </a:xfrm>
        </p:spPr>
        <p:txBody>
          <a:bodyPr/>
          <a:lstStyle/>
          <a:p>
            <a:pPr eaLnBrk="1" hangingPunct="1"/>
            <a:r>
              <a:rPr lang="en-US" sz="3200" dirty="0" smtClean="0"/>
              <a:t/>
            </a:r>
            <a:br>
              <a:rPr lang="en-US" sz="3200" dirty="0" smtClean="0"/>
            </a:br>
            <a:r>
              <a:rPr lang="en-US" sz="3200" dirty="0" smtClean="0"/>
              <a:t>Primary Care Plus: Paving the Way </a:t>
            </a:r>
            <a:r>
              <a:rPr lang="en-US" sz="3200" dirty="0" smtClean="0"/>
              <a:t/>
            </a:r>
            <a:br>
              <a:rPr lang="en-US" sz="3200" dirty="0" smtClean="0"/>
            </a:br>
            <a:endParaRPr lang="en-US" sz="3200" dirty="0" smtClean="0">
              <a:solidFill>
                <a:schemeClr val="bg1"/>
              </a:solidFill>
            </a:endParaRPr>
          </a:p>
        </p:txBody>
      </p:sp>
      <p:sp>
        <p:nvSpPr>
          <p:cNvPr id="7" name="Text Placeholder 6"/>
          <p:cNvSpPr>
            <a:spLocks noGrp="1"/>
          </p:cNvSpPr>
          <p:nvPr>
            <p:ph type="body" sz="quarter" idx="10"/>
          </p:nvPr>
        </p:nvSpPr>
        <p:spPr>
          <a:xfrm>
            <a:off x="680980" y="3722914"/>
            <a:ext cx="7901045" cy="2249958"/>
          </a:xfrm>
        </p:spPr>
        <p:txBody>
          <a:bodyPr/>
          <a:lstStyle/>
          <a:p>
            <a:pPr algn="ctr"/>
            <a:r>
              <a:rPr lang="en-US" sz="3200" dirty="0" smtClean="0"/>
              <a:t>Building a Complex Care Management Program to Support Primary Care</a:t>
            </a:r>
          </a:p>
          <a:p>
            <a:endParaRPr lang="en-US" dirty="0" smtClean="0"/>
          </a:p>
          <a:p>
            <a:endParaRPr lang="en-US" dirty="0" smtClean="0"/>
          </a:p>
          <a:p>
            <a:endParaRPr lang="en-US" dirty="0" smtClean="0"/>
          </a:p>
          <a:p>
            <a:pPr algn="ctr"/>
            <a:r>
              <a:rPr lang="en-US" sz="2400" dirty="0" smtClean="0"/>
              <a:t>       Eleni Carr, MBA, LICSW, Sr. Director of Care Integration</a:t>
            </a:r>
          </a:p>
          <a:p>
            <a:r>
              <a:rPr lang="en-US" dirty="0" smtClean="0"/>
              <a:t>		</a:t>
            </a:r>
          </a:p>
        </p:txBody>
      </p:sp>
      <p:sp>
        <p:nvSpPr>
          <p:cNvPr id="6" name="Title 1"/>
          <p:cNvSpPr txBox="1">
            <a:spLocks/>
          </p:cNvSpPr>
          <p:nvPr/>
        </p:nvSpPr>
        <p:spPr>
          <a:xfrm>
            <a:off x="1220327" y="1895300"/>
            <a:ext cx="7536526" cy="672221"/>
          </a:xfrm>
          <a:prstGeom prst="rect">
            <a:avLst/>
          </a:prstGeom>
        </p:spPr>
        <p:txBody>
          <a:bodyPr vert="horz" tIns="0" bIns="0" anchor="b">
            <a:noAutofit/>
          </a:bodyPr>
          <a:lstStyle/>
          <a:p>
            <a:pPr marL="0" marR="0" lvl="0" indent="0" algn="l" defTabSz="914400" rtl="0" eaLnBrk="1" fontAlgn="auto" latinLnBrk="0" hangingPunct="1">
              <a:lnSpc>
                <a:spcPts val="4600"/>
              </a:lnSpc>
              <a:spcBef>
                <a:spcPts val="60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pic>
        <p:nvPicPr>
          <p:cNvPr id="8" name="Picture 1" descr="C:\Users\ecarr\AppData\Local\Microsoft\Windows\Temporary Internet Files\Content.Outlook\W0SU633T\CHA Logo.png"/>
          <p:cNvPicPr>
            <a:picLocks noChangeAspect="1" noChangeArrowheads="1"/>
          </p:cNvPicPr>
          <p:nvPr/>
        </p:nvPicPr>
        <p:blipFill>
          <a:blip r:embed="rId2" cstate="print"/>
          <a:srcRect/>
          <a:stretch>
            <a:fillRect/>
          </a:stretch>
        </p:blipFill>
        <p:spPr bwMode="auto">
          <a:xfrm>
            <a:off x="342900" y="381000"/>
            <a:ext cx="3676649" cy="628650"/>
          </a:xfrm>
          <a:prstGeom prst="rect">
            <a:avLst/>
          </a:prstGeom>
          <a:noFill/>
        </p:spPr>
      </p:pic>
      <p:sp>
        <p:nvSpPr>
          <p:cNvPr id="9" name="TextBox 8"/>
          <p:cNvSpPr txBox="1"/>
          <p:nvPr/>
        </p:nvSpPr>
        <p:spPr bwMode="gray">
          <a:xfrm>
            <a:off x="1352550" y="1609725"/>
            <a:ext cx="914400" cy="914400"/>
          </a:xfrm>
          <a:prstGeom prst="rect">
            <a:avLst/>
          </a:prstGeom>
          <a:noFill/>
        </p:spPr>
        <p:txBody>
          <a:bodyPr wrap="none" lIns="45720" rIns="45720" rtlCol="0">
            <a:noAutofit/>
          </a:bodyPr>
          <a:lstStyle/>
          <a:p>
            <a:pPr algn="l">
              <a:spcBef>
                <a:spcPts val="400"/>
              </a:spcBef>
            </a:pPr>
            <a:endParaRPr lang="en-US" dirty="0" smtClean="0"/>
          </a:p>
          <a:p>
            <a:pPr algn="l">
              <a:spcBef>
                <a:spcPts val="400"/>
              </a:spcBef>
            </a:pPr>
            <a:endParaRPr lang="en-US" dirty="0" smtClean="0"/>
          </a:p>
          <a:p>
            <a:pPr algn="l">
              <a:spcBef>
                <a:spcPts val="400"/>
              </a:spcBef>
            </a:pPr>
            <a:r>
              <a:rPr lang="en-US" dirty="0" smtClean="0">
                <a:latin typeface="+mn-lt"/>
              </a:rPr>
              <a:t>	</a:t>
            </a:r>
          </a:p>
        </p:txBody>
      </p:sp>
      <p:pic>
        <p:nvPicPr>
          <p:cNvPr id="10" name="Picture 2" descr="Z:\Triple%20aim%20triangle%20with%20bullseye.jpg"/>
          <p:cNvPicPr>
            <a:picLocks noChangeAspect="1" noChangeArrowheads="1"/>
          </p:cNvPicPr>
          <p:nvPr/>
        </p:nvPicPr>
        <p:blipFill>
          <a:blip r:embed="rId3" cstate="print"/>
          <a:srcRect/>
          <a:stretch>
            <a:fillRect/>
          </a:stretch>
        </p:blipFill>
        <p:spPr>
          <a:xfrm>
            <a:off x="5957180" y="190123"/>
            <a:ext cx="2788468" cy="2254313"/>
          </a:xfrm>
          <a:prstGeom prst="rect">
            <a:avLst/>
          </a:prstGeom>
          <a:noFill/>
          <a:ln/>
        </p:spPr>
      </p:pic>
      <p:sp>
        <p:nvSpPr>
          <p:cNvPr id="11" name="TextBox 10"/>
          <p:cNvSpPr txBox="1"/>
          <p:nvPr/>
        </p:nvSpPr>
        <p:spPr bwMode="gray">
          <a:xfrm>
            <a:off x="5259593" y="648359"/>
            <a:ext cx="914400" cy="914400"/>
          </a:xfrm>
          <a:prstGeom prst="rect">
            <a:avLst/>
          </a:prstGeom>
          <a:noFill/>
        </p:spPr>
        <p:txBody>
          <a:bodyPr wrap="none" lIns="45720" rIns="45720" rtlCol="0">
            <a:noAutofit/>
          </a:bodyPr>
          <a:lstStyle/>
          <a:p>
            <a:pPr algn="l">
              <a:spcBef>
                <a:spcPts val="400"/>
              </a:spcBef>
            </a:pPr>
            <a:r>
              <a:rPr lang="en-US" i="1" dirty="0" smtClean="0">
                <a:latin typeface="+mn-lt"/>
              </a:rPr>
              <a:t>The Triple Aim</a:t>
            </a:r>
          </a:p>
        </p:txBody>
      </p:sp>
      <p:sp>
        <p:nvSpPr>
          <p:cNvPr id="12" name="TextBox 11"/>
          <p:cNvSpPr txBox="1"/>
          <p:nvPr/>
        </p:nvSpPr>
        <p:spPr bwMode="gray">
          <a:xfrm>
            <a:off x="1294646" y="2824681"/>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3958951732"/>
              </p:ext>
            </p:extLst>
          </p:nvPr>
        </p:nvGraphicFramePr>
        <p:xfrm>
          <a:off x="586154" y="1219200"/>
          <a:ext cx="8001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345537" y="508109"/>
            <a:ext cx="7536526" cy="992786"/>
          </a:xfrm>
        </p:spPr>
        <p:txBody>
          <a:bodyPr/>
          <a:lstStyle/>
          <a:p>
            <a:pPr algn="r">
              <a:spcBef>
                <a:spcPts val="600"/>
              </a:spcBef>
            </a:pPr>
            <a:r>
              <a:rPr lang="en-US" dirty="0" smtClean="0">
                <a:solidFill>
                  <a:srgbClr val="FF0000"/>
                </a:solidFill>
              </a:rPr>
              <a:t/>
            </a:r>
            <a:br>
              <a:rPr lang="en-US" dirty="0" smtClean="0">
                <a:solidFill>
                  <a:srgbClr val="FF0000"/>
                </a:solidFill>
              </a:rPr>
            </a:br>
            <a:r>
              <a:rPr lang="en-US" dirty="0" smtClean="0">
                <a:solidFill>
                  <a:schemeClr val="accent4">
                    <a:lumMod val="75000"/>
                  </a:schemeClr>
                </a:solidFill>
              </a:rPr>
              <a:t>The financial model affects strategy</a:t>
            </a:r>
            <a:r>
              <a:rPr lang="en-US" dirty="0" smtClean="0"/>
              <a:t/>
            </a:r>
            <a:br>
              <a:rPr lang="en-US" dirty="0" smtClean="0"/>
            </a:br>
            <a:endParaRPr lang="en-US" sz="2400" dirty="0"/>
          </a:p>
        </p:txBody>
      </p:sp>
      <p:sp>
        <p:nvSpPr>
          <p:cNvPr id="11" name="Slide Number Placeholder 10"/>
          <p:cNvSpPr>
            <a:spLocks noGrp="1"/>
          </p:cNvSpPr>
          <p:nvPr>
            <p:ph type="sldNum" sz="quarter" idx="12"/>
          </p:nvPr>
        </p:nvSpPr>
        <p:spPr/>
        <p:txBody>
          <a:bodyPr/>
          <a:lstStyle/>
          <a:p>
            <a:fld id="{8FE0F801-82B8-4697-8B4B-E3DFE003097F}" type="slidenum">
              <a:rPr lang="en-US" smtClean="0"/>
              <a:pPr/>
              <a:t>10</a:t>
            </a:fld>
            <a:endParaRPr lang="en-US" dirty="0"/>
          </a:p>
        </p:txBody>
      </p:sp>
      <p:sp>
        <p:nvSpPr>
          <p:cNvPr id="23" name="TextBox 22"/>
          <p:cNvSpPr txBox="1"/>
          <p:nvPr/>
        </p:nvSpPr>
        <p:spPr bwMode="gray">
          <a:xfrm>
            <a:off x="257908" y="1524001"/>
            <a:ext cx="8743217" cy="609599"/>
          </a:xfrm>
          <a:prstGeom prst="rect">
            <a:avLst/>
          </a:prstGeom>
          <a:noFill/>
        </p:spPr>
        <p:txBody>
          <a:bodyPr wrap="square" lIns="45720" rIns="45720" rtlCol="0">
            <a:noAutofit/>
          </a:bodyPr>
          <a:lstStyle/>
          <a:p>
            <a:pPr marL="1430338" lvl="2" indent="-515938">
              <a:spcBef>
                <a:spcPts val="400"/>
              </a:spcBef>
              <a:buFont typeface="Arial" pitchFamily="34" charset="0"/>
              <a:buChar char="•"/>
            </a:pPr>
            <a:endParaRPr lang="en-US" sz="2000" dirty="0" smtClean="0">
              <a:latin typeface="Calibri" pitchFamily="34" charset="0"/>
            </a:endParaRPr>
          </a:p>
          <a:p>
            <a:pPr algn="l">
              <a:spcBef>
                <a:spcPts val="400"/>
              </a:spcBef>
            </a:pPr>
            <a:endParaRPr lang="en-US" sz="2000" dirty="0" smtClean="0">
              <a:latin typeface="Calibri" pitchFamily="34" charset="0"/>
            </a:endParaRPr>
          </a:p>
        </p:txBody>
      </p:sp>
      <p:sp>
        <p:nvSpPr>
          <p:cNvPr id="7" name="TextBox 6"/>
          <p:cNvSpPr txBox="1"/>
          <p:nvPr/>
        </p:nvSpPr>
        <p:spPr bwMode="gray">
          <a:xfrm>
            <a:off x="1333500" y="2717800"/>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10" name="TextBox 9"/>
          <p:cNvSpPr txBox="1"/>
          <p:nvPr/>
        </p:nvSpPr>
        <p:spPr bwMode="gray">
          <a:xfrm>
            <a:off x="4572000" y="4213469"/>
            <a:ext cx="914400" cy="914400"/>
          </a:xfrm>
          <a:prstGeom prst="rect">
            <a:avLst/>
          </a:prstGeom>
          <a:noFill/>
        </p:spPr>
        <p:txBody>
          <a:bodyPr wrap="none" lIns="45720" rIns="45720" rtlCol="0">
            <a:noAutofit/>
          </a:bodyPr>
          <a:lstStyle/>
          <a:p>
            <a:pPr algn="l">
              <a:spcBef>
                <a:spcPts val="400"/>
              </a:spcBef>
            </a:pPr>
            <a:endParaRPr lang="en-US" sz="2800" dirty="0" smtClean="0">
              <a:latin typeface="+mn-lt"/>
            </a:endParaRPr>
          </a:p>
        </p:txBody>
      </p:sp>
      <p:sp>
        <p:nvSpPr>
          <p:cNvPr id="9" name="TextBox 8"/>
          <p:cNvSpPr txBox="1"/>
          <p:nvPr/>
        </p:nvSpPr>
        <p:spPr bwMode="gray">
          <a:xfrm>
            <a:off x="269631" y="1539910"/>
            <a:ext cx="7760677" cy="914400"/>
          </a:xfrm>
          <a:prstGeom prst="rect">
            <a:avLst/>
          </a:prstGeom>
          <a:noFill/>
        </p:spPr>
        <p:txBody>
          <a:bodyPr wrap="none" lIns="45720" rIns="45720" rtlCol="0">
            <a:noAutofit/>
          </a:bodyPr>
          <a:lstStyle/>
          <a:p>
            <a:pPr algn="l">
              <a:spcBef>
                <a:spcPts val="400"/>
              </a:spcBef>
            </a:pPr>
            <a:r>
              <a:rPr lang="en-US" dirty="0" smtClean="0"/>
              <a:t>Financial Models related to investment strategies in CCM by the delivery system</a:t>
            </a:r>
          </a:p>
          <a:p>
            <a:pPr algn="l">
              <a:spcBef>
                <a:spcPts val="400"/>
              </a:spcBef>
            </a:pPr>
            <a:endParaRPr lang="en-US" dirty="0" smtClean="0">
              <a:latin typeface="+mn-lt"/>
            </a:endParaRPr>
          </a:p>
          <a:p>
            <a:pPr algn="l">
              <a:spcBef>
                <a:spcPts val="400"/>
              </a:spcBef>
            </a:pPr>
            <a:endParaRPr lang="en-US" dirty="0" smtClean="0">
              <a:latin typeface="+mn-lt"/>
            </a:endParaRPr>
          </a:p>
        </p:txBody>
      </p:sp>
      <p:sp>
        <p:nvSpPr>
          <p:cNvPr id="12" name="TextBox 11"/>
          <p:cNvSpPr txBox="1"/>
          <p:nvPr/>
        </p:nvSpPr>
        <p:spPr bwMode="gray">
          <a:xfrm>
            <a:off x="658689" y="1902069"/>
            <a:ext cx="7807570" cy="914400"/>
          </a:xfrm>
          <a:prstGeom prst="rect">
            <a:avLst/>
          </a:prstGeom>
          <a:noFill/>
        </p:spPr>
        <p:txBody>
          <a:bodyPr wrap="none" lIns="45720" rIns="45720" rtlCol="0">
            <a:noAutofit/>
          </a:bodyPr>
          <a:lstStyle/>
          <a:p>
            <a:pPr algn="l">
              <a:spcBef>
                <a:spcPts val="400"/>
              </a:spcBef>
            </a:pPr>
            <a:r>
              <a:rPr lang="en-US" dirty="0" smtClean="0">
                <a:solidFill>
                  <a:srgbClr val="FF0000"/>
                </a:solidFill>
                <a:latin typeface="+mn-lt"/>
              </a:rPr>
              <a:t>Less Conducive</a:t>
            </a:r>
            <a:r>
              <a:rPr lang="en-US" sz="1400" dirty="0" smtClean="0">
                <a:latin typeface="+mn-lt"/>
              </a:rPr>
              <a:t>					</a:t>
            </a:r>
            <a:r>
              <a:rPr lang="en-US" sz="1400" dirty="0" smtClean="0">
                <a:solidFill>
                  <a:srgbClr val="00B050"/>
                </a:solidFill>
                <a:latin typeface="+mn-lt"/>
              </a:rPr>
              <a:t>            </a:t>
            </a:r>
            <a:r>
              <a:rPr lang="en-US" dirty="0" smtClean="0">
                <a:solidFill>
                  <a:srgbClr val="00B050"/>
                </a:solidFill>
                <a:latin typeface="+mn-lt"/>
              </a:rPr>
              <a:t>More Conducive</a:t>
            </a:r>
          </a:p>
        </p:txBody>
      </p:sp>
      <p:sp>
        <p:nvSpPr>
          <p:cNvPr id="13" name="TextBox 12"/>
          <p:cNvSpPr txBox="1"/>
          <p:nvPr/>
        </p:nvSpPr>
        <p:spPr bwMode="gray">
          <a:xfrm>
            <a:off x="691660" y="4783015"/>
            <a:ext cx="1840525" cy="468923"/>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17" name="TextBox 16"/>
          <p:cNvSpPr txBox="1"/>
          <p:nvPr/>
        </p:nvSpPr>
        <p:spPr bwMode="gray">
          <a:xfrm>
            <a:off x="3505199" y="4982308"/>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grpSp>
        <p:nvGrpSpPr>
          <p:cNvPr id="27" name="Group 26"/>
          <p:cNvGrpSpPr/>
          <p:nvPr/>
        </p:nvGrpSpPr>
        <p:grpSpPr>
          <a:xfrm>
            <a:off x="518013" y="4635744"/>
            <a:ext cx="8370277" cy="1359877"/>
            <a:chOff x="539261" y="4466492"/>
            <a:chExt cx="8370277" cy="1359877"/>
          </a:xfrm>
        </p:grpSpPr>
        <p:sp>
          <p:nvSpPr>
            <p:cNvPr id="22" name="Rounded Rectangle 21"/>
            <p:cNvSpPr/>
            <p:nvPr/>
          </p:nvSpPr>
          <p:spPr bwMode="gray">
            <a:xfrm>
              <a:off x="539261" y="4466492"/>
              <a:ext cx="8370277" cy="1172308"/>
            </a:xfrm>
            <a:prstGeom prst="round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smtClean="0">
                <a:latin typeface="+mn-lt"/>
              </a:endParaRPr>
            </a:p>
          </p:txBody>
        </p:sp>
        <p:sp>
          <p:nvSpPr>
            <p:cNvPr id="15" name="TextBox 14"/>
            <p:cNvSpPr txBox="1"/>
            <p:nvPr/>
          </p:nvSpPr>
          <p:spPr bwMode="gray">
            <a:xfrm>
              <a:off x="3364522" y="4489939"/>
              <a:ext cx="2731478" cy="422031"/>
            </a:xfrm>
            <a:prstGeom prst="rect">
              <a:avLst/>
            </a:prstGeom>
            <a:noFill/>
          </p:spPr>
          <p:txBody>
            <a:bodyPr wrap="square" lIns="45720" rIns="45720" rtlCol="0">
              <a:noAutofit/>
            </a:bodyPr>
            <a:lstStyle/>
            <a:p>
              <a:pPr algn="ctr">
                <a:spcBef>
                  <a:spcPts val="400"/>
                </a:spcBef>
              </a:pPr>
              <a:r>
                <a:rPr lang="en-US" dirty="0" smtClean="0">
                  <a:latin typeface="+mn-lt"/>
                </a:rPr>
                <a:t>Management Strategies:</a:t>
              </a:r>
            </a:p>
          </p:txBody>
        </p:sp>
        <p:sp>
          <p:nvSpPr>
            <p:cNvPr id="16" name="TextBox 15"/>
            <p:cNvSpPr txBox="1"/>
            <p:nvPr/>
          </p:nvSpPr>
          <p:spPr bwMode="gray">
            <a:xfrm>
              <a:off x="761999" y="4700953"/>
              <a:ext cx="1664677" cy="914400"/>
            </a:xfrm>
            <a:prstGeom prst="rect">
              <a:avLst/>
            </a:prstGeom>
            <a:noFill/>
          </p:spPr>
          <p:txBody>
            <a:bodyPr wrap="none" lIns="45720" rIns="45720" rtlCol="0">
              <a:noAutofit/>
            </a:bodyPr>
            <a:lstStyle/>
            <a:p>
              <a:pPr algn="ctr">
                <a:spcBef>
                  <a:spcPts val="400"/>
                </a:spcBef>
              </a:pPr>
              <a:r>
                <a:rPr lang="en-US" sz="1600" dirty="0" smtClean="0">
                  <a:solidFill>
                    <a:srgbClr val="FF0000"/>
                  </a:solidFill>
                  <a:latin typeface="+mn-lt"/>
                </a:rPr>
                <a:t>Payer</a:t>
              </a:r>
              <a:r>
                <a:rPr lang="en-US" sz="1600" dirty="0" smtClean="0">
                  <a:solidFill>
                    <a:srgbClr val="FF0000"/>
                  </a:solidFill>
                </a:rPr>
                <a:t> telephonic</a:t>
              </a:r>
            </a:p>
            <a:p>
              <a:pPr algn="ctr">
                <a:spcBef>
                  <a:spcPts val="400"/>
                </a:spcBef>
              </a:pPr>
              <a:r>
                <a:rPr lang="en-US" sz="1600" dirty="0" smtClean="0">
                  <a:solidFill>
                    <a:srgbClr val="FF0000"/>
                  </a:solidFill>
                </a:rPr>
                <a:t>auth/denial, central</a:t>
              </a:r>
            </a:p>
            <a:p>
              <a:pPr algn="ctr">
                <a:spcBef>
                  <a:spcPts val="400"/>
                </a:spcBef>
              </a:pPr>
              <a:r>
                <a:rPr lang="en-US" sz="1600" dirty="0" smtClean="0">
                  <a:solidFill>
                    <a:srgbClr val="FF0000"/>
                  </a:solidFill>
                </a:rPr>
                <a:t>RN CM function</a:t>
              </a:r>
              <a:endParaRPr lang="en-US" sz="1600" dirty="0" smtClean="0">
                <a:solidFill>
                  <a:srgbClr val="FF0000"/>
                </a:solidFill>
                <a:latin typeface="+mn-lt"/>
              </a:endParaRPr>
            </a:p>
          </p:txBody>
        </p:sp>
        <p:sp>
          <p:nvSpPr>
            <p:cNvPr id="18" name="TextBox 17"/>
            <p:cNvSpPr txBox="1"/>
            <p:nvPr/>
          </p:nvSpPr>
          <p:spPr bwMode="gray">
            <a:xfrm>
              <a:off x="3552092" y="4923692"/>
              <a:ext cx="2321169" cy="750277"/>
            </a:xfrm>
            <a:prstGeom prst="rect">
              <a:avLst/>
            </a:prstGeom>
            <a:noFill/>
          </p:spPr>
          <p:txBody>
            <a:bodyPr wrap="none" lIns="45720" rIns="45720" rtlCol="0">
              <a:noAutofit/>
            </a:bodyPr>
            <a:lstStyle/>
            <a:p>
              <a:pPr algn="ctr">
                <a:spcBef>
                  <a:spcPts val="400"/>
                </a:spcBef>
              </a:pPr>
              <a:r>
                <a:rPr lang="en-US" sz="1400" dirty="0" smtClean="0">
                  <a:solidFill>
                    <a:srgbClr val="FF6600"/>
                  </a:solidFill>
                </a:rPr>
                <a:t>Payer and Delivery centralized</a:t>
              </a:r>
            </a:p>
            <a:p>
              <a:pPr algn="ctr">
                <a:spcBef>
                  <a:spcPts val="400"/>
                </a:spcBef>
              </a:pPr>
              <a:r>
                <a:rPr lang="en-US" sz="1400" dirty="0" smtClean="0">
                  <a:solidFill>
                    <a:srgbClr val="FF6600"/>
                  </a:solidFill>
                </a:rPr>
                <a:t>strategy with duplication</a:t>
              </a:r>
              <a:endParaRPr lang="en-US" sz="1400" dirty="0" smtClean="0">
                <a:solidFill>
                  <a:srgbClr val="FF6600"/>
                </a:solidFill>
                <a:latin typeface="+mn-lt"/>
              </a:endParaRPr>
            </a:p>
          </p:txBody>
        </p:sp>
        <p:sp>
          <p:nvSpPr>
            <p:cNvPr id="19" name="TextBox 18"/>
            <p:cNvSpPr txBox="1"/>
            <p:nvPr/>
          </p:nvSpPr>
          <p:spPr bwMode="gray">
            <a:xfrm>
              <a:off x="7326925" y="4911969"/>
              <a:ext cx="914400" cy="914400"/>
            </a:xfrm>
            <a:prstGeom prst="rect">
              <a:avLst/>
            </a:prstGeom>
            <a:noFill/>
          </p:spPr>
          <p:txBody>
            <a:bodyPr wrap="none" lIns="45720" rIns="45720" rtlCol="0">
              <a:noAutofit/>
            </a:bodyPr>
            <a:lstStyle/>
            <a:p>
              <a:pPr algn="ctr">
                <a:spcBef>
                  <a:spcPts val="400"/>
                </a:spcBef>
              </a:pPr>
              <a:r>
                <a:rPr lang="en-US" sz="1400" dirty="0" smtClean="0">
                  <a:solidFill>
                    <a:srgbClr val="00B050"/>
                  </a:solidFill>
                  <a:latin typeface="+mn-lt"/>
                </a:rPr>
                <a:t>Delivery system on point</a:t>
              </a:r>
            </a:p>
            <a:p>
              <a:pPr algn="ctr">
                <a:spcBef>
                  <a:spcPts val="400"/>
                </a:spcBef>
              </a:pPr>
              <a:r>
                <a:rPr lang="en-US" sz="1400" dirty="0" smtClean="0">
                  <a:solidFill>
                    <a:srgbClr val="00B050"/>
                  </a:solidFill>
                </a:rPr>
                <a:t>Embedded in primary care</a:t>
              </a:r>
              <a:endParaRPr lang="en-US" sz="1400" dirty="0" smtClean="0">
                <a:solidFill>
                  <a:srgbClr val="00B050"/>
                </a:solidFill>
                <a:latin typeface="+mn-lt"/>
              </a:endParaRPr>
            </a:p>
          </p:txBody>
        </p:sp>
        <p:sp>
          <p:nvSpPr>
            <p:cNvPr id="25" name="Left-Right Arrow 24"/>
            <p:cNvSpPr/>
            <p:nvPr/>
          </p:nvSpPr>
          <p:spPr bwMode="gray">
            <a:xfrm>
              <a:off x="2579077" y="5087815"/>
              <a:ext cx="808892" cy="304800"/>
            </a:xfrm>
            <a:prstGeom prst="lef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smtClean="0">
                <a:latin typeface="+mn-lt"/>
              </a:endParaRPr>
            </a:p>
          </p:txBody>
        </p:sp>
        <p:sp>
          <p:nvSpPr>
            <p:cNvPr id="26" name="Left-Right Arrow 25"/>
            <p:cNvSpPr/>
            <p:nvPr/>
          </p:nvSpPr>
          <p:spPr bwMode="gray">
            <a:xfrm>
              <a:off x="5955323" y="5040923"/>
              <a:ext cx="808892" cy="304800"/>
            </a:xfrm>
            <a:prstGeom prst="lef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smtClean="0">
                <a:latin typeface="+mn-lt"/>
              </a:endParaRPr>
            </a:p>
          </p:txBody>
        </p:sp>
      </p:grpSp>
      <p:pic>
        <p:nvPicPr>
          <p:cNvPr id="24" name="Picture 1" descr="C:\Users\ecarr\AppData\Local\Microsoft\Windows\Temporary Internet Files\Content.Outlook\W0SU633T\CHA Logo.png"/>
          <p:cNvPicPr>
            <a:picLocks noChangeAspect="1" noChangeArrowheads="1"/>
          </p:cNvPicPr>
          <p:nvPr/>
        </p:nvPicPr>
        <p:blipFill>
          <a:blip r:embed="rId8" cstate="print"/>
          <a:srcRect/>
          <a:stretch>
            <a:fillRect/>
          </a:stretch>
        </p:blipFill>
        <p:spPr bwMode="auto">
          <a:xfrm>
            <a:off x="171450" y="171450"/>
            <a:ext cx="3171825" cy="4381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5512" y="136634"/>
            <a:ext cx="7536526" cy="992786"/>
          </a:xfrm>
        </p:spPr>
        <p:txBody>
          <a:bodyPr/>
          <a:lstStyle/>
          <a:p>
            <a:pPr algn="r">
              <a:spcBef>
                <a:spcPts val="600"/>
              </a:spcBef>
            </a:pPr>
            <a:r>
              <a:rPr lang="en-US" dirty="0" smtClean="0"/>
              <a:t/>
            </a:r>
            <a:br>
              <a:rPr lang="en-US" dirty="0" smtClean="0"/>
            </a:br>
            <a:endParaRPr lang="en-US" sz="2400" dirty="0"/>
          </a:p>
        </p:txBody>
      </p:sp>
      <p:sp>
        <p:nvSpPr>
          <p:cNvPr id="11" name="Slide Number Placeholder 10"/>
          <p:cNvSpPr>
            <a:spLocks noGrp="1"/>
          </p:cNvSpPr>
          <p:nvPr>
            <p:ph type="sldNum" sz="quarter" idx="12"/>
          </p:nvPr>
        </p:nvSpPr>
        <p:spPr/>
        <p:txBody>
          <a:bodyPr/>
          <a:lstStyle/>
          <a:p>
            <a:fld id="{8FE0F801-82B8-4697-8B4B-E3DFE003097F}" type="slidenum">
              <a:rPr lang="en-US" smtClean="0"/>
              <a:pPr/>
              <a:t>11</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22"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238125" y="428625"/>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5" name="AutoShape 4"/>
          <p:cNvSpPr>
            <a:spLocks noChangeArrowheads="1"/>
          </p:cNvSpPr>
          <p:nvPr/>
        </p:nvSpPr>
        <p:spPr bwMode="auto">
          <a:xfrm>
            <a:off x="2362200" y="1676400"/>
            <a:ext cx="4343400" cy="1752600"/>
          </a:xfrm>
          <a:prstGeom prst="triangle">
            <a:avLst>
              <a:gd name="adj" fmla="val 50000"/>
            </a:avLst>
          </a:prstGeom>
          <a:solidFill>
            <a:schemeClr val="bg2"/>
          </a:solidFill>
          <a:ln w="9525">
            <a:solidFill>
              <a:schemeClr val="tx1"/>
            </a:solidFill>
            <a:miter lim="800000"/>
            <a:headEnd/>
            <a:tailEnd/>
          </a:ln>
        </p:spPr>
        <p:txBody>
          <a:bodyPr wrap="none" anchor="ctr"/>
          <a:lstStyle/>
          <a:p>
            <a:pPr algn="ctr">
              <a:spcBef>
                <a:spcPct val="50000"/>
              </a:spcBef>
            </a:pPr>
            <a:r>
              <a:rPr lang="en-US" b="1" dirty="0" smtClean="0"/>
              <a:t>Payer Based</a:t>
            </a:r>
          </a:p>
          <a:p>
            <a:pPr algn="ctr">
              <a:spcBef>
                <a:spcPct val="50000"/>
              </a:spcBef>
            </a:pPr>
            <a:r>
              <a:rPr lang="en-US" b="1" dirty="0" smtClean="0"/>
              <a:t>Case/Care Management</a:t>
            </a:r>
            <a:endParaRPr lang="en-US" b="1" dirty="0"/>
          </a:p>
        </p:txBody>
      </p:sp>
      <p:sp>
        <p:nvSpPr>
          <p:cNvPr id="26" name="Rectangle 5"/>
          <p:cNvSpPr>
            <a:spLocks noChangeArrowheads="1"/>
          </p:cNvSpPr>
          <p:nvPr/>
        </p:nvSpPr>
        <p:spPr bwMode="auto">
          <a:xfrm>
            <a:off x="2391383" y="3657600"/>
            <a:ext cx="4343400" cy="762000"/>
          </a:xfrm>
          <a:prstGeom prst="rect">
            <a:avLst/>
          </a:prstGeom>
          <a:solidFill>
            <a:schemeClr val="tx1">
              <a:lumMod val="65000"/>
              <a:lumOff val="35000"/>
            </a:schemeClr>
          </a:solidFill>
          <a:ln w="9525">
            <a:solidFill>
              <a:schemeClr val="tx1"/>
            </a:solidFill>
            <a:miter lim="800000"/>
            <a:headEnd/>
            <a:tailEnd/>
          </a:ln>
        </p:spPr>
        <p:txBody>
          <a:bodyPr wrap="none" anchor="ctr"/>
          <a:lstStyle/>
          <a:p>
            <a:pPr algn="ctr" eaLnBrk="0" hangingPunct="0"/>
            <a:r>
              <a:rPr lang="en-US" b="1" i="1" dirty="0" smtClean="0"/>
              <a:t>“Centralized”</a:t>
            </a:r>
            <a:r>
              <a:rPr lang="en-US" b="1" dirty="0" smtClean="0"/>
              <a:t> </a:t>
            </a:r>
            <a:r>
              <a:rPr lang="en-US" b="1" u="sng" dirty="0" smtClean="0"/>
              <a:t>Care</a:t>
            </a:r>
            <a:r>
              <a:rPr lang="en-US" b="1" dirty="0" smtClean="0"/>
              <a:t> Management</a:t>
            </a:r>
            <a:endParaRPr lang="en-US" b="1" dirty="0"/>
          </a:p>
        </p:txBody>
      </p:sp>
      <p:sp>
        <p:nvSpPr>
          <p:cNvPr id="27" name="Rectangle 6"/>
          <p:cNvSpPr>
            <a:spLocks noChangeArrowheads="1"/>
          </p:cNvSpPr>
          <p:nvPr/>
        </p:nvSpPr>
        <p:spPr bwMode="auto">
          <a:xfrm>
            <a:off x="2362201" y="4735749"/>
            <a:ext cx="4343400" cy="1295400"/>
          </a:xfrm>
          <a:prstGeom prst="rect">
            <a:avLst/>
          </a:prstGeom>
          <a:solidFill>
            <a:srgbClr val="0070C0"/>
          </a:solidFill>
          <a:ln w="9525">
            <a:solidFill>
              <a:schemeClr val="tx1"/>
            </a:solidFill>
            <a:miter lim="800000"/>
            <a:headEnd/>
            <a:tailEnd/>
          </a:ln>
        </p:spPr>
        <p:txBody>
          <a:bodyPr wrap="none" anchor="ctr"/>
          <a:lstStyle/>
          <a:p>
            <a:pPr algn="ctr">
              <a:spcBef>
                <a:spcPct val="50000"/>
              </a:spcBef>
            </a:pPr>
            <a:r>
              <a:rPr lang="en-US" b="1" dirty="0" smtClean="0">
                <a:solidFill>
                  <a:schemeClr val="bg1"/>
                </a:solidFill>
              </a:rPr>
              <a:t>Primary Care Based </a:t>
            </a:r>
            <a:r>
              <a:rPr lang="en-US" b="1" u="sng" dirty="0" smtClean="0">
                <a:solidFill>
                  <a:schemeClr val="bg1"/>
                </a:solidFill>
              </a:rPr>
              <a:t>Care</a:t>
            </a:r>
            <a:r>
              <a:rPr lang="en-US" b="1" dirty="0" smtClean="0">
                <a:solidFill>
                  <a:schemeClr val="bg1"/>
                </a:solidFill>
              </a:rPr>
              <a:t> Management</a:t>
            </a:r>
            <a:endParaRPr lang="en-US" b="1" dirty="0">
              <a:solidFill>
                <a:schemeClr val="bg1"/>
              </a:solidFill>
            </a:endParaRPr>
          </a:p>
        </p:txBody>
      </p:sp>
      <p:sp>
        <p:nvSpPr>
          <p:cNvPr id="28" name="TextBox 27"/>
          <p:cNvSpPr txBox="1"/>
          <p:nvPr/>
        </p:nvSpPr>
        <p:spPr bwMode="gray">
          <a:xfrm>
            <a:off x="4212076" y="535021"/>
            <a:ext cx="914400" cy="914400"/>
          </a:xfrm>
          <a:prstGeom prst="rect">
            <a:avLst/>
          </a:prstGeom>
          <a:noFill/>
        </p:spPr>
        <p:txBody>
          <a:bodyPr wrap="none" lIns="45720" rIns="45720" rtlCol="0">
            <a:noAutofit/>
          </a:bodyPr>
          <a:lstStyle/>
          <a:p>
            <a:pPr algn="l">
              <a:spcBef>
                <a:spcPts val="400"/>
              </a:spcBef>
            </a:pPr>
            <a:r>
              <a:rPr lang="en-US" sz="2400" b="1" dirty="0" smtClean="0">
                <a:solidFill>
                  <a:schemeClr val="accent4">
                    <a:lumMod val="75000"/>
                  </a:schemeClr>
                </a:solidFill>
                <a:latin typeface="+mn-lt"/>
              </a:rPr>
              <a:t>Evolution of Care Management </a:t>
            </a:r>
          </a:p>
          <a:p>
            <a:pPr algn="l">
              <a:spcBef>
                <a:spcPts val="400"/>
              </a:spcBef>
            </a:pPr>
            <a:r>
              <a:rPr lang="en-US" sz="2400" b="1" dirty="0" smtClean="0">
                <a:solidFill>
                  <a:schemeClr val="accent4">
                    <a:lumMod val="75000"/>
                  </a:schemeClr>
                </a:solidFill>
                <a:latin typeface="+mn-lt"/>
              </a:rPr>
              <a:t>at CHA</a:t>
            </a:r>
          </a:p>
        </p:txBody>
      </p:sp>
      <p:sp>
        <p:nvSpPr>
          <p:cNvPr id="29" name="Rectangle 28"/>
          <p:cNvSpPr/>
          <p:nvPr/>
        </p:nvSpPr>
        <p:spPr>
          <a:xfrm>
            <a:off x="515567" y="1775935"/>
            <a:ext cx="2393004" cy="1477328"/>
          </a:xfrm>
          <a:prstGeom prst="rect">
            <a:avLst/>
          </a:prstGeom>
        </p:spPr>
        <p:txBody>
          <a:bodyPr wrap="square">
            <a:spAutoFit/>
          </a:bodyPr>
          <a:lstStyle/>
          <a:p>
            <a:r>
              <a:rPr lang="en-US" i="1" dirty="0" smtClean="0"/>
              <a:t>2010 – 2011</a:t>
            </a:r>
          </a:p>
          <a:p>
            <a:pPr>
              <a:buFont typeface="Arial" pitchFamily="34" charset="0"/>
              <a:buChar char="•"/>
            </a:pPr>
            <a:r>
              <a:rPr lang="en-US" i="1" dirty="0" smtClean="0"/>
              <a:t> Multi-organizational</a:t>
            </a:r>
          </a:p>
          <a:p>
            <a:r>
              <a:rPr lang="en-US" i="1" dirty="0" smtClean="0"/>
              <a:t>Partnership</a:t>
            </a:r>
          </a:p>
          <a:p>
            <a:pPr>
              <a:buFont typeface="Arial" pitchFamily="34" charset="0"/>
              <a:buChar char="•"/>
            </a:pPr>
            <a:r>
              <a:rPr lang="en-US" i="1" dirty="0" smtClean="0"/>
              <a:t> Off site  </a:t>
            </a:r>
          </a:p>
          <a:p>
            <a:pPr>
              <a:buFont typeface="Arial" pitchFamily="34" charset="0"/>
              <a:buChar char="•"/>
            </a:pPr>
            <a:r>
              <a:rPr lang="en-US" i="1" dirty="0" smtClean="0"/>
              <a:t> Not integrated</a:t>
            </a:r>
          </a:p>
        </p:txBody>
      </p:sp>
      <p:sp>
        <p:nvSpPr>
          <p:cNvPr id="30" name="Rectangle 29"/>
          <p:cNvSpPr/>
          <p:nvPr/>
        </p:nvSpPr>
        <p:spPr>
          <a:xfrm>
            <a:off x="6780178" y="3217942"/>
            <a:ext cx="2188724" cy="1754326"/>
          </a:xfrm>
          <a:prstGeom prst="rect">
            <a:avLst/>
          </a:prstGeom>
        </p:spPr>
        <p:txBody>
          <a:bodyPr wrap="square">
            <a:spAutoFit/>
          </a:bodyPr>
          <a:lstStyle/>
          <a:p>
            <a:r>
              <a:rPr lang="en-US" i="1" dirty="0" smtClean="0"/>
              <a:t>2012- Present</a:t>
            </a:r>
          </a:p>
          <a:p>
            <a:pPr>
              <a:buFont typeface="Arial" pitchFamily="34" charset="0"/>
              <a:buChar char="•"/>
            </a:pPr>
            <a:r>
              <a:rPr lang="en-US" i="1" dirty="0" smtClean="0"/>
              <a:t> Payer focused, within CHA </a:t>
            </a:r>
          </a:p>
          <a:p>
            <a:pPr>
              <a:buFont typeface="Arial" pitchFamily="34" charset="0"/>
              <a:buChar char="•"/>
            </a:pPr>
            <a:r>
              <a:rPr lang="en-US" i="1" dirty="0" smtClean="0"/>
              <a:t> Access to all clinics</a:t>
            </a:r>
          </a:p>
          <a:p>
            <a:pPr>
              <a:buFont typeface="Arial" pitchFamily="34" charset="0"/>
              <a:buChar char="•"/>
            </a:pPr>
            <a:r>
              <a:rPr lang="en-US" i="1" dirty="0" smtClean="0"/>
              <a:t> Not embedded</a:t>
            </a:r>
            <a:endParaRPr lang="en-US" i="1" dirty="0"/>
          </a:p>
        </p:txBody>
      </p:sp>
      <p:sp>
        <p:nvSpPr>
          <p:cNvPr id="31" name="Rectangle 30"/>
          <p:cNvSpPr/>
          <p:nvPr/>
        </p:nvSpPr>
        <p:spPr>
          <a:xfrm>
            <a:off x="116732" y="4599270"/>
            <a:ext cx="2324910" cy="1477328"/>
          </a:xfrm>
          <a:prstGeom prst="rect">
            <a:avLst/>
          </a:prstGeom>
        </p:spPr>
        <p:txBody>
          <a:bodyPr wrap="square">
            <a:spAutoFit/>
          </a:bodyPr>
          <a:lstStyle/>
          <a:p>
            <a:r>
              <a:rPr lang="en-US" b="1" dirty="0" smtClean="0"/>
              <a:t>2012 -2015 </a:t>
            </a:r>
          </a:p>
          <a:p>
            <a:pPr>
              <a:buFont typeface="Arial" pitchFamily="34" charset="0"/>
              <a:buChar char="•"/>
            </a:pPr>
            <a:r>
              <a:rPr lang="en-US" b="1" dirty="0" smtClean="0"/>
              <a:t> Payer informed, </a:t>
            </a:r>
          </a:p>
          <a:p>
            <a:pPr>
              <a:buFont typeface="Arial" pitchFamily="34" charset="0"/>
              <a:buChar char="•"/>
            </a:pPr>
            <a:r>
              <a:rPr lang="en-US" b="1" dirty="0" smtClean="0"/>
              <a:t> Embedded within </a:t>
            </a:r>
          </a:p>
          <a:p>
            <a:r>
              <a:rPr lang="en-US" b="1" dirty="0" smtClean="0"/>
              <a:t>   CHA Primary Care</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3605" y="661928"/>
            <a:ext cx="7536526"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What do our highest risk patient’s need?</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12</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22"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238125" y="428625"/>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5" name="Rectangle 3"/>
          <p:cNvSpPr txBox="1">
            <a:spLocks noChangeArrowheads="1"/>
          </p:cNvSpPr>
          <p:nvPr/>
        </p:nvSpPr>
        <p:spPr>
          <a:xfrm>
            <a:off x="447472" y="1794753"/>
            <a:ext cx="8229600" cy="4495800"/>
          </a:xfrm>
          <a:prstGeom prst="rect">
            <a:avLst/>
          </a:prstGeom>
        </p:spPr>
        <p:txBody>
          <a:bodyPr/>
          <a:lstStyle/>
          <a:p>
            <a:pPr marL="231775" marR="0" lvl="0" indent="-231775" algn="l" defTabSz="914400" rtl="0" eaLnBrk="1" fontAlgn="auto" latinLnBrk="0" hangingPunct="1">
              <a:lnSpc>
                <a:spcPct val="80000"/>
              </a:lnSpc>
              <a:spcBef>
                <a:spcPts val="600"/>
              </a:spcBef>
              <a:spcAft>
                <a:spcPts val="0"/>
              </a:spcAft>
              <a:buClrTx/>
              <a:buSzPct val="10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Need to address the medical, social, and behavioral health conditions of these complex patients.</a:t>
            </a:r>
          </a:p>
          <a:p>
            <a:pPr marL="231775" marR="0" lvl="0" indent="-231775" algn="l" defTabSz="914400" rtl="0" eaLnBrk="1" fontAlgn="auto" latinLnBrk="0" hangingPunct="1">
              <a:lnSpc>
                <a:spcPct val="80000"/>
              </a:lnSpc>
              <a:spcBef>
                <a:spcPts val="600"/>
              </a:spcBef>
              <a:spcAft>
                <a:spcPts val="0"/>
              </a:spcAft>
              <a:buClrTx/>
              <a:buSzPct val="10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Care Coordination of health care services</a:t>
            </a:r>
          </a:p>
          <a:p>
            <a:pPr marL="231775" marR="0" lvl="0" indent="-231775" algn="l" defTabSz="914400" rtl="0" eaLnBrk="1" fontAlgn="auto" latinLnBrk="0" hangingPunct="1">
              <a:lnSpc>
                <a:spcPct val="80000"/>
              </a:lnSpc>
              <a:spcBef>
                <a:spcPts val="600"/>
              </a:spcBef>
              <a:spcAft>
                <a:spcPts val="0"/>
              </a:spcAft>
              <a:buClrTx/>
              <a:buSzPct val="10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Complex care management</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of medical conditions</a:t>
            </a:r>
          </a:p>
          <a:p>
            <a:pPr marL="628650" marR="0" lvl="1" indent="-282575" algn="l" defTabSz="914400" rtl="0" eaLnBrk="1" fontAlgn="auto" latinLnBrk="0" hangingPunct="1">
              <a:lnSpc>
                <a:spcPct val="80000"/>
              </a:lnSpc>
              <a:spcBef>
                <a:spcPts val="600"/>
              </a:spcBef>
              <a:spcAft>
                <a:spcPts val="0"/>
              </a:spcAft>
              <a:buClrTx/>
              <a:buSzPct val="100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Medication management</a:t>
            </a:r>
          </a:p>
          <a:p>
            <a:pPr marL="628650" marR="0" lvl="1" indent="-282575" algn="l" defTabSz="914400" rtl="0" eaLnBrk="1" fontAlgn="auto" latinLnBrk="0" hangingPunct="1">
              <a:lnSpc>
                <a:spcPct val="80000"/>
              </a:lnSpc>
              <a:spcBef>
                <a:spcPts val="600"/>
              </a:spcBef>
              <a:spcAft>
                <a:spcPts val="0"/>
              </a:spcAft>
              <a:buClrTx/>
              <a:buSzPct val="100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Disease management </a:t>
            </a:r>
          </a:p>
          <a:p>
            <a:pPr marL="231775" marR="0" lvl="0" indent="-231775" algn="l" defTabSz="914400" rtl="0" eaLnBrk="1" fontAlgn="auto" latinLnBrk="0" hangingPunct="1">
              <a:lnSpc>
                <a:spcPct val="80000"/>
              </a:lnSpc>
              <a:spcBef>
                <a:spcPts val="600"/>
              </a:spcBef>
              <a:spcAft>
                <a:spcPts val="0"/>
              </a:spcAft>
              <a:buClrTx/>
              <a:buSzPct val="10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Effective care management of behavioral health conditions</a:t>
            </a:r>
          </a:p>
          <a:p>
            <a:pPr marL="231775" marR="0" lvl="0" indent="-231775" algn="l" defTabSz="914400" rtl="0" eaLnBrk="1" fontAlgn="auto" latinLnBrk="0" hangingPunct="1">
              <a:lnSpc>
                <a:spcPct val="80000"/>
              </a:lnSpc>
              <a:spcBef>
                <a:spcPts val="600"/>
              </a:spcBef>
              <a:spcAft>
                <a:spcPts val="0"/>
              </a:spcAft>
              <a:buClrTx/>
              <a:buSzPct val="100000"/>
              <a:buFont typeface="Arial" pitchFamily="34" charset="0"/>
              <a:buChar char="•"/>
              <a:tabLst/>
              <a:defRPr/>
            </a:pPr>
            <a:r>
              <a:rPr lang="en-US" sz="2800" dirty="0" smtClean="0">
                <a:latin typeface="Times New Roman" pitchFamily="18" charset="0"/>
                <a:cs typeface="Times New Roman" pitchFamily="18" charset="0"/>
              </a:rPr>
              <a:t>Health Coaching</a:t>
            </a: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31775" marR="0" lvl="0" indent="-231775" algn="l" defTabSz="914400" rtl="0" eaLnBrk="1" fontAlgn="auto" latinLnBrk="0" hangingPunct="1">
              <a:lnSpc>
                <a:spcPct val="80000"/>
              </a:lnSpc>
              <a:spcBef>
                <a:spcPts val="600"/>
              </a:spcBef>
              <a:spcAft>
                <a:spcPts val="0"/>
              </a:spcAft>
              <a:buClrTx/>
              <a:buSzPct val="10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Access to basic social issues – effective engagement, food, housing, transportation, financial counseling and assistance with insurance</a:t>
            </a:r>
          </a:p>
          <a:p>
            <a:pPr marL="231775" marR="0" lvl="0" indent="-231775" algn="l" defTabSz="914400" rtl="0" eaLnBrk="1" fontAlgn="auto" latinLnBrk="0" hangingPunct="1">
              <a:lnSpc>
                <a:spcPct val="80000"/>
              </a:lnSpc>
              <a:spcBef>
                <a:spcPts val="600"/>
              </a:spcBef>
              <a:spcAft>
                <a:spcPts val="0"/>
              </a:spcAft>
              <a:buClrTx/>
              <a:buSzPct val="100000"/>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Garamond" pitchFamily="18"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09" name="AutoShape 2"/>
          <p:cNvSpPr>
            <a:spLocks noChangeArrowheads="1"/>
          </p:cNvSpPr>
          <p:nvPr/>
        </p:nvSpPr>
        <p:spPr bwMode="auto">
          <a:xfrm>
            <a:off x="2362200" y="1676401"/>
            <a:ext cx="4114800" cy="4343400"/>
          </a:xfrm>
          <a:prstGeom prst="triangle">
            <a:avLst>
              <a:gd name="adj" fmla="val 50000"/>
            </a:avLst>
          </a:prstGeom>
          <a:solidFill>
            <a:srgbClr val="339966"/>
          </a:solidFill>
          <a:ln w="9525">
            <a:solidFill>
              <a:schemeClr val="tx1"/>
            </a:solidFill>
            <a:miter lim="800000"/>
            <a:headEnd/>
            <a:tailEnd/>
          </a:ln>
        </p:spPr>
        <p:txBody>
          <a:bodyPr wrap="none" anchor="ctr"/>
          <a:lstStyle/>
          <a:p>
            <a:pPr eaLnBrk="0" hangingPunct="0"/>
            <a:endParaRPr lang="en-US" dirty="0"/>
          </a:p>
        </p:txBody>
      </p:sp>
      <p:sp>
        <p:nvSpPr>
          <p:cNvPr id="196610" name="AutoShape 3"/>
          <p:cNvSpPr>
            <a:spLocks noChangeArrowheads="1"/>
          </p:cNvSpPr>
          <p:nvPr/>
        </p:nvSpPr>
        <p:spPr bwMode="auto">
          <a:xfrm>
            <a:off x="4066162" y="1680520"/>
            <a:ext cx="719848" cy="693029"/>
          </a:xfrm>
          <a:prstGeom prst="triangle">
            <a:avLst>
              <a:gd name="adj" fmla="val 50192"/>
            </a:avLst>
          </a:prstGeom>
          <a:solidFill>
            <a:srgbClr val="FF0000"/>
          </a:solidFill>
          <a:ln w="9525">
            <a:solidFill>
              <a:schemeClr val="tx1"/>
            </a:solidFill>
            <a:miter lim="800000"/>
            <a:headEnd/>
            <a:tailEnd/>
          </a:ln>
        </p:spPr>
        <p:txBody>
          <a:bodyPr wrap="none" anchor="ctr"/>
          <a:lstStyle/>
          <a:p>
            <a:pPr eaLnBrk="0" hangingPunct="0"/>
            <a:r>
              <a:rPr lang="en-US" dirty="0" smtClean="0">
                <a:solidFill>
                  <a:srgbClr val="FF0000"/>
                </a:solidFill>
              </a:rPr>
              <a:t>5</a:t>
            </a:r>
            <a:endParaRPr lang="en-US" dirty="0">
              <a:solidFill>
                <a:srgbClr val="FF0000"/>
              </a:solidFill>
            </a:endParaRPr>
          </a:p>
        </p:txBody>
      </p:sp>
      <p:sp>
        <p:nvSpPr>
          <p:cNvPr id="88069" name="Text Box 5"/>
          <p:cNvSpPr txBox="1">
            <a:spLocks noChangeArrowheads="1"/>
          </p:cNvSpPr>
          <p:nvPr/>
        </p:nvSpPr>
        <p:spPr bwMode="auto">
          <a:xfrm>
            <a:off x="3143250" y="4698023"/>
            <a:ext cx="2590800" cy="1054100"/>
          </a:xfrm>
          <a:prstGeom prst="rect">
            <a:avLst/>
          </a:prstGeom>
          <a:noFill/>
          <a:ln w="9525">
            <a:noFill/>
            <a:miter lim="800000"/>
            <a:headEnd/>
            <a:tailEnd/>
          </a:ln>
        </p:spPr>
        <p:txBody>
          <a:bodyPr>
            <a:spAutoFit/>
          </a:bodyPr>
          <a:lstStyle/>
          <a:p>
            <a:pPr algn="ctr">
              <a:spcBef>
                <a:spcPct val="50000"/>
              </a:spcBef>
            </a:pPr>
            <a:r>
              <a:rPr lang="en-US" dirty="0" smtClean="0">
                <a:solidFill>
                  <a:schemeClr val="bg1"/>
                </a:solidFill>
                <a:ea typeface="ＭＳ Ｐゴシック"/>
                <a:cs typeface="ＭＳ Ｐゴシック"/>
              </a:rPr>
              <a:t>“Planned Care” </a:t>
            </a:r>
            <a:r>
              <a:rPr lang="en-US" dirty="0">
                <a:solidFill>
                  <a:schemeClr val="bg1"/>
                </a:solidFill>
                <a:ea typeface="ＭＳ Ｐゴシック"/>
                <a:cs typeface="ＭＳ Ｐゴシック"/>
              </a:rPr>
              <a:t>Team</a:t>
            </a:r>
          </a:p>
          <a:p>
            <a:pPr algn="ctr">
              <a:spcBef>
                <a:spcPct val="50000"/>
              </a:spcBef>
            </a:pPr>
            <a:r>
              <a:rPr lang="en-US" dirty="0">
                <a:solidFill>
                  <a:schemeClr val="bg1"/>
                </a:solidFill>
                <a:ea typeface="ＭＳ Ｐゴシック"/>
                <a:cs typeface="ＭＳ Ｐゴシック"/>
              </a:rPr>
              <a:t>Routine Care and Prevention</a:t>
            </a:r>
          </a:p>
        </p:txBody>
      </p:sp>
      <p:sp>
        <p:nvSpPr>
          <p:cNvPr id="88070" name="Text Box 6"/>
          <p:cNvSpPr txBox="1">
            <a:spLocks noChangeArrowheads="1"/>
          </p:cNvSpPr>
          <p:nvPr/>
        </p:nvSpPr>
        <p:spPr bwMode="auto">
          <a:xfrm>
            <a:off x="3643460" y="3341731"/>
            <a:ext cx="1557189" cy="923330"/>
          </a:xfrm>
          <a:prstGeom prst="rect">
            <a:avLst/>
          </a:prstGeom>
          <a:noFill/>
          <a:ln w="9525">
            <a:noFill/>
            <a:miter lim="800000"/>
            <a:headEnd/>
            <a:tailEnd/>
          </a:ln>
        </p:spPr>
        <p:txBody>
          <a:bodyPr wrap="square">
            <a:spAutoFit/>
          </a:bodyPr>
          <a:lstStyle/>
          <a:p>
            <a:pPr algn="ctr">
              <a:spcBef>
                <a:spcPct val="50000"/>
              </a:spcBef>
            </a:pPr>
            <a:r>
              <a:rPr lang="en-US" dirty="0">
                <a:solidFill>
                  <a:schemeClr val="bg1"/>
                </a:solidFill>
                <a:ea typeface="ＭＳ Ｐゴシック"/>
                <a:cs typeface="ＭＳ Ｐゴシック"/>
              </a:rPr>
              <a:t>Chronic Disease </a:t>
            </a:r>
            <a:r>
              <a:rPr lang="en-US" dirty="0" smtClean="0">
                <a:solidFill>
                  <a:schemeClr val="bg1"/>
                </a:solidFill>
                <a:ea typeface="ＭＳ Ｐゴシック"/>
                <a:cs typeface="ＭＳ Ｐゴシック"/>
              </a:rPr>
              <a:t>Management</a:t>
            </a:r>
            <a:endParaRPr lang="en-US" dirty="0">
              <a:solidFill>
                <a:schemeClr val="bg1"/>
              </a:solidFill>
              <a:ea typeface="ＭＳ Ｐゴシック"/>
              <a:cs typeface="ＭＳ Ｐゴシック"/>
            </a:endParaRPr>
          </a:p>
        </p:txBody>
      </p:sp>
      <p:sp>
        <p:nvSpPr>
          <p:cNvPr id="196614" name="Rectangle 9"/>
          <p:cNvSpPr>
            <a:spLocks noChangeArrowheads="1"/>
          </p:cNvSpPr>
          <p:nvPr/>
        </p:nvSpPr>
        <p:spPr bwMode="auto">
          <a:xfrm>
            <a:off x="7315200" y="2499216"/>
            <a:ext cx="381000" cy="3514725"/>
          </a:xfrm>
          <a:prstGeom prst="rect">
            <a:avLst/>
          </a:prstGeom>
          <a:solidFill>
            <a:srgbClr val="339966"/>
          </a:solidFill>
          <a:ln w="9525">
            <a:solidFill>
              <a:schemeClr val="tx1"/>
            </a:solidFill>
            <a:miter lim="800000"/>
            <a:headEnd/>
            <a:tailEnd/>
          </a:ln>
        </p:spPr>
        <p:txBody>
          <a:bodyPr wrap="none" anchor="ctr"/>
          <a:lstStyle/>
          <a:p>
            <a:pPr algn="ctr" eaLnBrk="0" hangingPunct="0"/>
            <a:endParaRPr lang="en-US" b="1" dirty="0"/>
          </a:p>
          <a:p>
            <a:pPr algn="ctr" eaLnBrk="0" hangingPunct="0"/>
            <a:endParaRPr lang="en-US" b="1" dirty="0" smtClean="0"/>
          </a:p>
          <a:p>
            <a:pPr algn="ctr" eaLnBrk="0" hangingPunct="0"/>
            <a:endParaRPr lang="en-US" b="1" dirty="0" smtClean="0"/>
          </a:p>
          <a:p>
            <a:pPr algn="ctr" eaLnBrk="0" hangingPunct="0"/>
            <a:endParaRPr lang="en-US" b="1" dirty="0" smtClean="0"/>
          </a:p>
          <a:p>
            <a:pPr algn="ctr" eaLnBrk="0" hangingPunct="0"/>
            <a:endParaRPr lang="en-US" b="1" dirty="0" smtClean="0"/>
          </a:p>
          <a:p>
            <a:pPr algn="ctr" eaLnBrk="0" hangingPunct="0"/>
            <a:endParaRPr lang="en-US" b="1" dirty="0" smtClean="0"/>
          </a:p>
          <a:p>
            <a:pPr algn="ctr" eaLnBrk="0" hangingPunct="0"/>
            <a:endParaRPr lang="en-US" b="1" dirty="0" smtClean="0"/>
          </a:p>
          <a:p>
            <a:pPr algn="ctr" eaLnBrk="0" hangingPunct="0"/>
            <a:endParaRPr lang="en-US" b="1" dirty="0" smtClean="0"/>
          </a:p>
          <a:p>
            <a:pPr algn="ctr" eaLnBrk="0" hangingPunct="0"/>
            <a:endParaRPr lang="en-US" b="1" dirty="0" smtClean="0"/>
          </a:p>
          <a:p>
            <a:pPr algn="ctr" eaLnBrk="0" hangingPunct="0"/>
            <a:r>
              <a:rPr lang="en-US" b="1" dirty="0" smtClean="0"/>
              <a:t>$</a:t>
            </a:r>
            <a:endParaRPr lang="en-US" b="1" dirty="0"/>
          </a:p>
          <a:p>
            <a:pPr algn="ctr" eaLnBrk="0" hangingPunct="0"/>
            <a:endParaRPr lang="en-US" b="1" dirty="0"/>
          </a:p>
          <a:p>
            <a:pPr algn="ctr" eaLnBrk="0" hangingPunct="0"/>
            <a:endParaRPr lang="en-US" b="1" dirty="0"/>
          </a:p>
          <a:p>
            <a:pPr algn="ctr" eaLnBrk="0" hangingPunct="0"/>
            <a:endParaRPr lang="en-US" b="1" dirty="0"/>
          </a:p>
          <a:p>
            <a:pPr algn="ctr" eaLnBrk="0" hangingPunct="0"/>
            <a:endParaRPr lang="en-US" b="1" dirty="0"/>
          </a:p>
          <a:p>
            <a:pPr algn="ctr" eaLnBrk="0" hangingPunct="0"/>
            <a:endParaRPr lang="en-US" b="1" dirty="0"/>
          </a:p>
          <a:p>
            <a:pPr algn="ctr" eaLnBrk="0" hangingPunct="0"/>
            <a:endParaRPr lang="en-US" b="1" dirty="0"/>
          </a:p>
          <a:p>
            <a:pPr algn="ctr" eaLnBrk="0" hangingPunct="0"/>
            <a:endParaRPr lang="en-US" b="1" dirty="0"/>
          </a:p>
        </p:txBody>
      </p:sp>
      <p:sp>
        <p:nvSpPr>
          <p:cNvPr id="196616" name="Text Box 16"/>
          <p:cNvSpPr txBox="1">
            <a:spLocks noChangeArrowheads="1"/>
          </p:cNvSpPr>
          <p:nvPr/>
        </p:nvSpPr>
        <p:spPr bwMode="auto">
          <a:xfrm>
            <a:off x="7620000" y="1752600"/>
            <a:ext cx="1524000" cy="646113"/>
          </a:xfrm>
          <a:prstGeom prst="rect">
            <a:avLst/>
          </a:prstGeom>
          <a:noFill/>
          <a:ln w="9525">
            <a:noFill/>
            <a:miter lim="800000"/>
            <a:headEnd/>
            <a:tailEnd/>
          </a:ln>
        </p:spPr>
        <p:txBody>
          <a:bodyPr>
            <a:spAutoFit/>
          </a:bodyPr>
          <a:lstStyle/>
          <a:p>
            <a:pPr algn="ctr">
              <a:spcBef>
                <a:spcPct val="50000"/>
              </a:spcBef>
            </a:pPr>
            <a:r>
              <a:rPr lang="en-US" b="1" dirty="0">
                <a:ea typeface="ＭＳ Ｐゴシック"/>
                <a:cs typeface="ＭＳ Ｐゴシック"/>
              </a:rPr>
              <a:t>&gt; 50% TME        </a:t>
            </a:r>
            <a:r>
              <a:rPr lang="en-US" b="1" dirty="0" smtClean="0">
                <a:ea typeface="ＭＳ Ｐゴシック"/>
                <a:cs typeface="ＭＳ Ｐゴシック"/>
              </a:rPr>
              <a:t>top </a:t>
            </a:r>
            <a:r>
              <a:rPr lang="en-US" b="1" dirty="0">
                <a:ea typeface="ＭＳ Ｐゴシック"/>
                <a:cs typeface="ＭＳ Ｐゴシック"/>
              </a:rPr>
              <a:t>5%</a:t>
            </a:r>
          </a:p>
        </p:txBody>
      </p:sp>
      <p:sp>
        <p:nvSpPr>
          <p:cNvPr id="196617" name="Text Box 17"/>
          <p:cNvSpPr txBox="1">
            <a:spLocks noChangeArrowheads="1"/>
          </p:cNvSpPr>
          <p:nvPr/>
        </p:nvSpPr>
        <p:spPr bwMode="auto">
          <a:xfrm>
            <a:off x="7696200" y="3886200"/>
            <a:ext cx="1676400" cy="369888"/>
          </a:xfrm>
          <a:prstGeom prst="rect">
            <a:avLst/>
          </a:prstGeom>
          <a:noFill/>
          <a:ln w="9525">
            <a:noFill/>
            <a:miter lim="800000"/>
            <a:headEnd/>
            <a:tailEnd/>
          </a:ln>
        </p:spPr>
        <p:txBody>
          <a:bodyPr>
            <a:spAutoFit/>
          </a:bodyPr>
          <a:lstStyle/>
          <a:p>
            <a:pPr>
              <a:spcBef>
                <a:spcPct val="50000"/>
              </a:spcBef>
            </a:pPr>
            <a:r>
              <a:rPr lang="en-US" b="1" dirty="0">
                <a:ea typeface="ＭＳ Ｐゴシック"/>
                <a:cs typeface="ＭＳ Ｐゴシック"/>
              </a:rPr>
              <a:t>&lt; 50% TME</a:t>
            </a:r>
          </a:p>
        </p:txBody>
      </p:sp>
      <p:grpSp>
        <p:nvGrpSpPr>
          <p:cNvPr id="2" name="Group 18"/>
          <p:cNvGrpSpPr>
            <a:grpSpLocks/>
          </p:cNvGrpSpPr>
          <p:nvPr/>
        </p:nvGrpSpPr>
        <p:grpSpPr bwMode="auto">
          <a:xfrm>
            <a:off x="3493076" y="1265580"/>
            <a:ext cx="3122613" cy="1252538"/>
            <a:chOff x="2231" y="325"/>
            <a:chExt cx="1967" cy="789"/>
          </a:xfrm>
        </p:grpSpPr>
        <p:sp>
          <p:nvSpPr>
            <p:cNvPr id="196628" name="Text Box 19"/>
            <p:cNvSpPr txBox="1">
              <a:spLocks noChangeArrowheads="1"/>
            </p:cNvSpPr>
            <p:nvPr/>
          </p:nvSpPr>
          <p:spPr bwMode="auto">
            <a:xfrm>
              <a:off x="2231" y="883"/>
              <a:ext cx="384" cy="231"/>
            </a:xfrm>
            <a:prstGeom prst="rect">
              <a:avLst/>
            </a:prstGeom>
            <a:noFill/>
            <a:ln w="9525">
              <a:noFill/>
              <a:miter lim="800000"/>
              <a:headEnd/>
              <a:tailEnd/>
            </a:ln>
          </p:spPr>
          <p:txBody>
            <a:bodyPr>
              <a:spAutoFit/>
            </a:bodyPr>
            <a:lstStyle/>
            <a:p>
              <a:pPr>
                <a:spcBef>
                  <a:spcPct val="50000"/>
                </a:spcBef>
              </a:pPr>
              <a:r>
                <a:rPr lang="en-US" b="1" dirty="0">
                  <a:solidFill>
                    <a:srgbClr val="0070C0"/>
                  </a:solidFill>
                  <a:ea typeface="ＭＳ Ｐゴシック"/>
                  <a:cs typeface="ＭＳ Ｐゴシック"/>
                </a:rPr>
                <a:t>RN</a:t>
              </a:r>
            </a:p>
          </p:txBody>
        </p:sp>
        <p:sp>
          <p:nvSpPr>
            <p:cNvPr id="196629" name="Text Box 20"/>
            <p:cNvSpPr txBox="1">
              <a:spLocks noChangeArrowheads="1"/>
            </p:cNvSpPr>
            <p:nvPr/>
          </p:nvSpPr>
          <p:spPr bwMode="auto">
            <a:xfrm>
              <a:off x="3045" y="881"/>
              <a:ext cx="624" cy="231"/>
            </a:xfrm>
            <a:prstGeom prst="rect">
              <a:avLst/>
            </a:prstGeom>
            <a:noFill/>
            <a:ln w="9525">
              <a:noFill/>
              <a:miter lim="800000"/>
              <a:headEnd/>
              <a:tailEnd/>
            </a:ln>
          </p:spPr>
          <p:txBody>
            <a:bodyPr>
              <a:spAutoFit/>
            </a:bodyPr>
            <a:lstStyle/>
            <a:p>
              <a:pPr>
                <a:spcBef>
                  <a:spcPct val="50000"/>
                </a:spcBef>
              </a:pPr>
              <a:r>
                <a:rPr lang="en-US" b="1" dirty="0">
                  <a:solidFill>
                    <a:srgbClr val="0070C0"/>
                  </a:solidFill>
                  <a:ea typeface="ＭＳ Ｐゴシック"/>
                  <a:cs typeface="ＭＳ Ｐゴシック"/>
                </a:rPr>
                <a:t> LICSW</a:t>
              </a:r>
            </a:p>
          </p:txBody>
        </p:sp>
        <p:sp>
          <p:nvSpPr>
            <p:cNvPr id="196630" name="Text Box 21"/>
            <p:cNvSpPr txBox="1">
              <a:spLocks noChangeArrowheads="1"/>
            </p:cNvSpPr>
            <p:nvPr/>
          </p:nvSpPr>
          <p:spPr bwMode="auto">
            <a:xfrm>
              <a:off x="2511" y="353"/>
              <a:ext cx="583" cy="233"/>
            </a:xfrm>
            <a:prstGeom prst="rect">
              <a:avLst/>
            </a:prstGeom>
            <a:noFill/>
            <a:ln w="9525">
              <a:noFill/>
              <a:miter lim="800000"/>
              <a:headEnd/>
              <a:tailEnd/>
            </a:ln>
          </p:spPr>
          <p:txBody>
            <a:bodyPr wrap="square">
              <a:spAutoFit/>
            </a:bodyPr>
            <a:lstStyle/>
            <a:p>
              <a:pPr>
                <a:spcBef>
                  <a:spcPct val="50000"/>
                </a:spcBef>
              </a:pPr>
              <a:r>
                <a:rPr lang="en-US" b="1" dirty="0" smtClean="0">
                  <a:solidFill>
                    <a:srgbClr val="0070C0"/>
                  </a:solidFill>
                  <a:ea typeface="ＭＳ Ｐゴシック"/>
                  <a:cs typeface="ＭＳ Ｐゴシック"/>
                </a:rPr>
                <a:t>*CHW</a:t>
              </a:r>
              <a:endParaRPr lang="en-US" b="1" dirty="0">
                <a:solidFill>
                  <a:srgbClr val="0070C0"/>
                </a:solidFill>
                <a:ea typeface="ＭＳ Ｐゴシック"/>
                <a:cs typeface="ＭＳ Ｐゴシック"/>
              </a:endParaRPr>
            </a:p>
          </p:txBody>
        </p:sp>
        <p:sp>
          <p:nvSpPr>
            <p:cNvPr id="196631" name="Text Box 22"/>
            <p:cNvSpPr txBox="1">
              <a:spLocks noChangeArrowheads="1"/>
            </p:cNvSpPr>
            <p:nvPr/>
          </p:nvSpPr>
          <p:spPr bwMode="auto">
            <a:xfrm>
              <a:off x="3334" y="325"/>
              <a:ext cx="864" cy="330"/>
            </a:xfrm>
            <a:prstGeom prst="rect">
              <a:avLst/>
            </a:prstGeom>
            <a:noFill/>
            <a:ln w="9525">
              <a:noFill/>
              <a:miter lim="800000"/>
              <a:headEnd/>
              <a:tailEnd/>
            </a:ln>
          </p:spPr>
          <p:txBody>
            <a:bodyPr>
              <a:spAutoFit/>
            </a:bodyPr>
            <a:lstStyle/>
            <a:p>
              <a:pPr algn="ctr">
                <a:spcBef>
                  <a:spcPct val="50000"/>
                </a:spcBef>
              </a:pPr>
              <a:r>
                <a:rPr lang="en-US" sz="1400" i="1" dirty="0">
                  <a:ea typeface="ＭＳ Ｐゴシック"/>
                  <a:cs typeface="ＭＳ Ｐゴシック"/>
                </a:rPr>
                <a:t>Complex Care Mgmt Team</a:t>
              </a:r>
            </a:p>
          </p:txBody>
        </p:sp>
        <p:sp>
          <p:nvSpPr>
            <p:cNvPr id="196632" name="Oval 25"/>
            <p:cNvSpPr>
              <a:spLocks noChangeArrowheads="1"/>
            </p:cNvSpPr>
            <p:nvPr/>
          </p:nvSpPr>
          <p:spPr bwMode="auto">
            <a:xfrm>
              <a:off x="2779" y="534"/>
              <a:ext cx="86" cy="86"/>
            </a:xfrm>
            <a:prstGeom prst="ellipse">
              <a:avLst/>
            </a:prstGeom>
            <a:solidFill>
              <a:schemeClr val="tx1"/>
            </a:solidFill>
            <a:ln w="9525">
              <a:solidFill>
                <a:schemeClr val="tx1"/>
              </a:solidFill>
              <a:round/>
              <a:headEnd/>
              <a:tailEnd/>
            </a:ln>
          </p:spPr>
          <p:txBody>
            <a:bodyPr wrap="none" anchor="ctr"/>
            <a:lstStyle/>
            <a:p>
              <a:pPr eaLnBrk="0" hangingPunct="0"/>
              <a:endParaRPr lang="en-US"/>
            </a:p>
          </p:txBody>
        </p:sp>
      </p:grpSp>
      <p:sp>
        <p:nvSpPr>
          <p:cNvPr id="196619" name="Text Box 26"/>
          <p:cNvSpPr txBox="1">
            <a:spLocks noChangeArrowheads="1"/>
          </p:cNvSpPr>
          <p:nvPr/>
        </p:nvSpPr>
        <p:spPr bwMode="auto">
          <a:xfrm>
            <a:off x="228600" y="6400800"/>
            <a:ext cx="3063875" cy="369888"/>
          </a:xfrm>
          <a:prstGeom prst="rect">
            <a:avLst/>
          </a:prstGeom>
          <a:noFill/>
          <a:ln w="9525">
            <a:noFill/>
            <a:miter lim="800000"/>
            <a:headEnd/>
            <a:tailEnd/>
          </a:ln>
        </p:spPr>
        <p:txBody>
          <a:bodyPr>
            <a:spAutoFit/>
          </a:bodyPr>
          <a:lstStyle/>
          <a:p>
            <a:endParaRPr lang="en-US"/>
          </a:p>
        </p:txBody>
      </p:sp>
      <p:sp>
        <p:nvSpPr>
          <p:cNvPr id="196620" name="Text Box 27"/>
          <p:cNvSpPr txBox="1">
            <a:spLocks noChangeArrowheads="1"/>
          </p:cNvSpPr>
          <p:nvPr/>
        </p:nvSpPr>
        <p:spPr bwMode="auto">
          <a:xfrm>
            <a:off x="381000" y="4191000"/>
            <a:ext cx="184150" cy="366713"/>
          </a:xfrm>
          <a:prstGeom prst="rect">
            <a:avLst/>
          </a:prstGeom>
          <a:noFill/>
          <a:ln w="9525">
            <a:noFill/>
            <a:miter lim="800000"/>
            <a:headEnd/>
            <a:tailEnd/>
          </a:ln>
        </p:spPr>
        <p:txBody>
          <a:bodyPr wrap="none">
            <a:spAutoFit/>
          </a:bodyPr>
          <a:lstStyle/>
          <a:p>
            <a:endParaRPr lang="en-US" b="1" u="sng"/>
          </a:p>
        </p:txBody>
      </p:sp>
      <p:sp>
        <p:nvSpPr>
          <p:cNvPr id="196621" name="Oval 25"/>
          <p:cNvSpPr>
            <a:spLocks noChangeArrowheads="1"/>
          </p:cNvSpPr>
          <p:nvPr/>
        </p:nvSpPr>
        <p:spPr bwMode="auto">
          <a:xfrm>
            <a:off x="4012485" y="2309267"/>
            <a:ext cx="136525" cy="136525"/>
          </a:xfrm>
          <a:prstGeom prst="ellipse">
            <a:avLst/>
          </a:prstGeom>
          <a:solidFill>
            <a:schemeClr val="tx1"/>
          </a:solidFill>
          <a:ln w="9525">
            <a:solidFill>
              <a:schemeClr val="tx1"/>
            </a:solidFill>
            <a:round/>
            <a:headEnd/>
            <a:tailEnd/>
          </a:ln>
        </p:spPr>
        <p:txBody>
          <a:bodyPr wrap="none" anchor="ctr"/>
          <a:lstStyle/>
          <a:p>
            <a:pPr eaLnBrk="0" hangingPunct="0"/>
            <a:endParaRPr lang="en-US"/>
          </a:p>
        </p:txBody>
      </p:sp>
      <p:sp>
        <p:nvSpPr>
          <p:cNvPr id="196622" name="Oval 25"/>
          <p:cNvSpPr>
            <a:spLocks noChangeArrowheads="1"/>
          </p:cNvSpPr>
          <p:nvPr/>
        </p:nvSpPr>
        <p:spPr bwMode="auto">
          <a:xfrm>
            <a:off x="4698460" y="2286000"/>
            <a:ext cx="116731" cy="136187"/>
          </a:xfrm>
          <a:prstGeom prst="ellipse">
            <a:avLst/>
          </a:prstGeom>
          <a:solidFill>
            <a:schemeClr val="tx1"/>
          </a:solidFill>
          <a:ln w="9525">
            <a:solidFill>
              <a:schemeClr val="tx1"/>
            </a:solidFill>
            <a:round/>
            <a:headEnd/>
            <a:tailEnd/>
          </a:ln>
        </p:spPr>
        <p:txBody>
          <a:bodyPr wrap="none" anchor="ctr"/>
          <a:lstStyle/>
          <a:p>
            <a:pPr eaLnBrk="0" hangingPunct="0"/>
            <a:endParaRPr lang="en-US"/>
          </a:p>
        </p:txBody>
      </p:sp>
      <p:sp>
        <p:nvSpPr>
          <p:cNvPr id="196623" name="Rectangle 9"/>
          <p:cNvSpPr>
            <a:spLocks noChangeArrowheads="1"/>
          </p:cNvSpPr>
          <p:nvPr/>
        </p:nvSpPr>
        <p:spPr bwMode="auto">
          <a:xfrm>
            <a:off x="7324928" y="1600076"/>
            <a:ext cx="381000" cy="2115890"/>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b="1"/>
              <a:t>$</a:t>
            </a:r>
          </a:p>
        </p:txBody>
      </p:sp>
      <p:sp>
        <p:nvSpPr>
          <p:cNvPr id="196626" name="Rectangle 23"/>
          <p:cNvSpPr>
            <a:spLocks noChangeArrowheads="1"/>
          </p:cNvSpPr>
          <p:nvPr/>
        </p:nvSpPr>
        <p:spPr bwMode="auto">
          <a:xfrm>
            <a:off x="384722" y="6172200"/>
            <a:ext cx="6613350" cy="461665"/>
          </a:xfrm>
          <a:prstGeom prst="rect">
            <a:avLst/>
          </a:prstGeom>
          <a:noFill/>
          <a:ln w="9525">
            <a:noFill/>
            <a:miter lim="800000"/>
            <a:headEnd/>
            <a:tailEnd/>
          </a:ln>
        </p:spPr>
        <p:txBody>
          <a:bodyPr wrap="none">
            <a:spAutoFit/>
          </a:bodyPr>
          <a:lstStyle/>
          <a:p>
            <a:pPr algn="ctr">
              <a:spcBef>
                <a:spcPct val="50000"/>
              </a:spcBef>
            </a:pPr>
            <a:r>
              <a:rPr lang="en-US" sz="2400" b="1" i="1" dirty="0" smtClean="0">
                <a:ea typeface="ＭＳ Ｐゴシック"/>
                <a:cs typeface="ＭＳ Ｐゴシック"/>
              </a:rPr>
              <a:t>Care Management Staff Model – </a:t>
            </a:r>
            <a:r>
              <a:rPr lang="en-US" sz="2400" b="1" i="1" dirty="0">
                <a:ea typeface="ＭＳ Ｐゴシック"/>
                <a:cs typeface="ＭＳ Ｐゴシック"/>
              </a:rPr>
              <a:t>Top </a:t>
            </a:r>
            <a:r>
              <a:rPr lang="en-US" sz="2400" b="1" i="1" dirty="0" smtClean="0">
                <a:ea typeface="ＭＳ Ｐゴシック"/>
                <a:cs typeface="ＭＳ Ｐゴシック"/>
              </a:rPr>
              <a:t>5 - 10%</a:t>
            </a:r>
            <a:endParaRPr lang="en-US" sz="2400" b="1" i="1" dirty="0">
              <a:ea typeface="ＭＳ Ｐゴシック"/>
              <a:cs typeface="ＭＳ Ｐゴシック"/>
            </a:endParaRPr>
          </a:p>
        </p:txBody>
      </p:sp>
      <p:sp>
        <p:nvSpPr>
          <p:cNvPr id="28" name="Rectangle 27"/>
          <p:cNvSpPr/>
          <p:nvPr/>
        </p:nvSpPr>
        <p:spPr>
          <a:xfrm>
            <a:off x="1194070" y="332144"/>
            <a:ext cx="7759430" cy="584775"/>
          </a:xfrm>
          <a:prstGeom prst="rect">
            <a:avLst/>
          </a:prstGeom>
        </p:spPr>
        <p:txBody>
          <a:bodyPr wrap="square">
            <a:spAutoFit/>
          </a:bodyPr>
          <a:lstStyle/>
          <a:p>
            <a:pPr algn="r"/>
            <a:r>
              <a:rPr lang="en-US" sz="3200" dirty="0" smtClean="0">
                <a:solidFill>
                  <a:schemeClr val="accent4">
                    <a:lumMod val="75000"/>
                  </a:schemeClr>
                </a:solidFill>
              </a:rPr>
              <a:t>The CHA Model</a:t>
            </a:r>
          </a:p>
        </p:txBody>
      </p:sp>
      <p:sp>
        <p:nvSpPr>
          <p:cNvPr id="32" name="TextBox 31"/>
          <p:cNvSpPr txBox="1"/>
          <p:nvPr/>
        </p:nvSpPr>
        <p:spPr bwMode="gray">
          <a:xfrm>
            <a:off x="6881447" y="6506307"/>
            <a:ext cx="2262553" cy="351693"/>
          </a:xfrm>
          <a:prstGeom prst="rect">
            <a:avLst/>
          </a:prstGeom>
          <a:noFill/>
        </p:spPr>
        <p:txBody>
          <a:bodyPr wrap="none" lIns="45720" rIns="45720" rtlCol="0">
            <a:noAutofit/>
          </a:bodyPr>
          <a:lstStyle/>
          <a:p>
            <a:pPr algn="l">
              <a:spcBef>
                <a:spcPts val="400"/>
              </a:spcBef>
            </a:pPr>
            <a:r>
              <a:rPr lang="en-US" sz="1400" dirty="0" smtClean="0">
                <a:latin typeface="+mn-lt"/>
              </a:rPr>
              <a:t>*Community Health Worker</a:t>
            </a:r>
          </a:p>
        </p:txBody>
      </p:sp>
      <p:sp>
        <p:nvSpPr>
          <p:cNvPr id="33" name="Oval 32"/>
          <p:cNvSpPr/>
          <p:nvPr/>
        </p:nvSpPr>
        <p:spPr bwMode="gray">
          <a:xfrm>
            <a:off x="152400" y="1863969"/>
            <a:ext cx="2461846" cy="4067908"/>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spcBef>
                <a:spcPct val="50000"/>
              </a:spcBef>
            </a:pPr>
            <a:r>
              <a:rPr lang="en-US" sz="1400" dirty="0" smtClean="0">
                <a:solidFill>
                  <a:schemeClr val="bg1"/>
                </a:solidFill>
                <a:ea typeface="ＭＳ Ｐゴシック"/>
                <a:cs typeface="ＭＳ Ｐゴシック"/>
              </a:rPr>
              <a:t>Acute Illness</a:t>
            </a:r>
          </a:p>
          <a:p>
            <a:pPr algn="ctr">
              <a:spcBef>
                <a:spcPct val="50000"/>
              </a:spcBef>
            </a:pPr>
            <a:r>
              <a:rPr lang="en-US" sz="1400" dirty="0" smtClean="0">
                <a:solidFill>
                  <a:schemeClr val="bg1"/>
                </a:solidFill>
                <a:ea typeface="ＭＳ Ｐゴシック"/>
                <a:cs typeface="ＭＳ Ｐゴシック"/>
              </a:rPr>
              <a:t>Chronic Disease </a:t>
            </a:r>
          </a:p>
          <a:p>
            <a:pPr algn="ctr">
              <a:spcBef>
                <a:spcPct val="50000"/>
              </a:spcBef>
            </a:pPr>
            <a:r>
              <a:rPr lang="en-US" sz="1400" dirty="0" smtClean="0">
                <a:solidFill>
                  <a:schemeClr val="bg1"/>
                </a:solidFill>
                <a:ea typeface="ＭＳ Ｐゴシック"/>
                <a:cs typeface="ＭＳ Ｐゴシック"/>
              </a:rPr>
              <a:t>Under-use of PCP</a:t>
            </a:r>
          </a:p>
          <a:p>
            <a:pPr algn="ctr">
              <a:spcBef>
                <a:spcPct val="50000"/>
              </a:spcBef>
            </a:pPr>
            <a:r>
              <a:rPr lang="en-US" sz="1400" dirty="0" smtClean="0">
                <a:solidFill>
                  <a:schemeClr val="bg1"/>
                </a:solidFill>
                <a:ea typeface="ＭＳ Ｐゴシック"/>
                <a:cs typeface="ＭＳ Ｐゴシック"/>
              </a:rPr>
              <a:t>Over/</a:t>
            </a:r>
            <a:r>
              <a:rPr lang="en-US" sz="1400" dirty="0" err="1" smtClean="0">
                <a:solidFill>
                  <a:schemeClr val="bg1"/>
                </a:solidFill>
                <a:ea typeface="ＭＳ Ｐゴシック"/>
                <a:cs typeface="ＭＳ Ｐゴシック"/>
              </a:rPr>
              <a:t>Mis</a:t>
            </a:r>
            <a:r>
              <a:rPr lang="en-US" sz="1400" dirty="0" smtClean="0">
                <a:solidFill>
                  <a:schemeClr val="bg1"/>
                </a:solidFill>
                <a:ea typeface="ＭＳ Ｐゴシック"/>
                <a:cs typeface="ＭＳ Ｐゴシック"/>
              </a:rPr>
              <a:t>-use of ED/Inpatient</a:t>
            </a:r>
          </a:p>
          <a:p>
            <a:pPr algn="ctr">
              <a:spcBef>
                <a:spcPct val="50000"/>
              </a:spcBef>
            </a:pPr>
            <a:r>
              <a:rPr lang="en-US" sz="1400" dirty="0" smtClean="0">
                <a:solidFill>
                  <a:schemeClr val="bg1"/>
                </a:solidFill>
                <a:ea typeface="ＭＳ Ｐゴシック"/>
                <a:cs typeface="ＭＳ Ｐゴシック"/>
              </a:rPr>
              <a:t>Social disconnection</a:t>
            </a:r>
          </a:p>
          <a:p>
            <a:pPr algn="ctr">
              <a:spcBef>
                <a:spcPct val="50000"/>
              </a:spcBef>
            </a:pPr>
            <a:r>
              <a:rPr lang="en-US" sz="1400" dirty="0" smtClean="0">
                <a:solidFill>
                  <a:schemeClr val="bg1"/>
                </a:solidFill>
                <a:ea typeface="ＭＳ Ｐゴシック"/>
                <a:cs typeface="ＭＳ Ｐゴシック"/>
              </a:rPr>
              <a:t>Substance Abuse</a:t>
            </a:r>
          </a:p>
          <a:p>
            <a:pPr algn="ctr">
              <a:spcBef>
                <a:spcPct val="50000"/>
              </a:spcBef>
            </a:pPr>
            <a:r>
              <a:rPr lang="en-US" sz="1400" dirty="0" smtClean="0">
                <a:solidFill>
                  <a:schemeClr val="bg1"/>
                </a:solidFill>
                <a:ea typeface="ＭＳ Ｐゴシック"/>
                <a:cs typeface="ＭＳ Ｐゴシック"/>
              </a:rPr>
              <a:t>Mental Health</a:t>
            </a:r>
          </a:p>
          <a:p>
            <a:pPr algn="ctr">
              <a:spcBef>
                <a:spcPct val="50000"/>
              </a:spcBef>
            </a:pPr>
            <a:r>
              <a:rPr lang="en-US" sz="1400" dirty="0" smtClean="0">
                <a:solidFill>
                  <a:schemeClr val="bg1"/>
                </a:solidFill>
                <a:ea typeface="ＭＳ Ｐゴシック"/>
                <a:cs typeface="ＭＳ Ｐゴシック"/>
              </a:rPr>
              <a:t>Disabilities</a:t>
            </a:r>
          </a:p>
          <a:p>
            <a:pPr algn="ctr">
              <a:spcBef>
                <a:spcPct val="50000"/>
              </a:spcBef>
            </a:pPr>
            <a:r>
              <a:rPr lang="en-US" sz="1400" dirty="0" smtClean="0">
                <a:solidFill>
                  <a:schemeClr val="bg1"/>
                </a:solidFill>
                <a:ea typeface="ＭＳ Ｐゴシック"/>
                <a:cs typeface="ＭＳ Ｐゴシック"/>
              </a:rPr>
              <a:t>Poverty</a:t>
            </a:r>
          </a:p>
          <a:p>
            <a:pPr algn="l" defTabSz="1463675"/>
            <a:endParaRPr lang="en-US" sz="1400" dirty="0" smtClean="0">
              <a:latin typeface="+mn-lt"/>
            </a:endParaRPr>
          </a:p>
        </p:txBody>
      </p:sp>
      <p:sp>
        <p:nvSpPr>
          <p:cNvPr id="34" name="TextBox 33"/>
          <p:cNvSpPr txBox="1"/>
          <p:nvPr/>
        </p:nvSpPr>
        <p:spPr bwMode="gray">
          <a:xfrm>
            <a:off x="621323" y="1488831"/>
            <a:ext cx="1524000" cy="937846"/>
          </a:xfrm>
          <a:prstGeom prst="rect">
            <a:avLst/>
          </a:prstGeom>
          <a:noFill/>
        </p:spPr>
        <p:txBody>
          <a:bodyPr wrap="none" lIns="45720" rIns="45720" rtlCol="0">
            <a:noAutofit/>
          </a:bodyPr>
          <a:lstStyle/>
          <a:p>
            <a:pPr algn="l">
              <a:spcBef>
                <a:spcPts val="400"/>
              </a:spcBef>
            </a:pPr>
            <a:r>
              <a:rPr lang="en-US" dirty="0" smtClean="0">
                <a:latin typeface="+mn-lt"/>
              </a:rPr>
              <a:t>Drivers of Cost</a:t>
            </a:r>
          </a:p>
        </p:txBody>
      </p:sp>
      <p:sp>
        <p:nvSpPr>
          <p:cNvPr id="36" name="Right Arrow 35"/>
          <p:cNvSpPr/>
          <p:nvPr/>
        </p:nvSpPr>
        <p:spPr bwMode="gray">
          <a:xfrm>
            <a:off x="2501973" y="1715640"/>
            <a:ext cx="1348154" cy="433754"/>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smtClean="0">
              <a:latin typeface="+mn-lt"/>
            </a:endParaRPr>
          </a:p>
        </p:txBody>
      </p:sp>
      <p:cxnSp>
        <p:nvCxnSpPr>
          <p:cNvPr id="30" name="Straight Connector 29"/>
          <p:cNvCxnSpPr/>
          <p:nvPr/>
        </p:nvCxnSpPr>
        <p:spPr bwMode="gray">
          <a:xfrm>
            <a:off x="3118338" y="4419600"/>
            <a:ext cx="2590800"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gray">
          <a:xfrm flipV="1">
            <a:off x="4080378" y="2383276"/>
            <a:ext cx="695903" cy="3612"/>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40" name="Right Arrow 39"/>
          <p:cNvSpPr/>
          <p:nvPr/>
        </p:nvSpPr>
        <p:spPr bwMode="gray">
          <a:xfrm rot="10800000">
            <a:off x="5900371" y="4191734"/>
            <a:ext cx="1348154" cy="433754"/>
          </a:xfrm>
          <a:prstGeom prst="rightArrow">
            <a:avLst>
              <a:gd name="adj1" fmla="val 50000"/>
              <a:gd name="adj2" fmla="val 50000"/>
            </a:avLst>
          </a:prstGeom>
          <a:solidFill>
            <a:srgbClr val="3399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smtClean="0">
              <a:latin typeface="+mn-lt"/>
            </a:endParaRPr>
          </a:p>
        </p:txBody>
      </p:sp>
      <p:sp>
        <p:nvSpPr>
          <p:cNvPr id="41" name="Right Arrow 40"/>
          <p:cNvSpPr/>
          <p:nvPr/>
        </p:nvSpPr>
        <p:spPr bwMode="gray">
          <a:xfrm rot="10800000">
            <a:off x="5832683" y="1861554"/>
            <a:ext cx="1348154" cy="433754"/>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smtClean="0">
              <a:latin typeface="+mn-lt"/>
            </a:endParaRPr>
          </a:p>
        </p:txBody>
      </p:sp>
      <p:pic>
        <p:nvPicPr>
          <p:cNvPr id="35"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142875" y="228600"/>
            <a:ext cx="3171825" cy="438150"/>
          </a:xfrm>
          <a:prstGeom prst="rect">
            <a:avLst/>
          </a:prstGeom>
          <a:noFill/>
        </p:spPr>
      </p:pic>
      <p:sp>
        <p:nvSpPr>
          <p:cNvPr id="42" name="TextBox 41"/>
          <p:cNvSpPr txBox="1"/>
          <p:nvPr/>
        </p:nvSpPr>
        <p:spPr bwMode="gray">
          <a:xfrm>
            <a:off x="4270443" y="1974716"/>
            <a:ext cx="1060316" cy="1040858"/>
          </a:xfrm>
          <a:prstGeom prst="rect">
            <a:avLst/>
          </a:prstGeom>
          <a:noFill/>
        </p:spPr>
        <p:txBody>
          <a:bodyPr wrap="none" lIns="45720" rIns="45720" rtlCol="0">
            <a:noAutofit/>
          </a:bodyPr>
          <a:lstStyle/>
          <a:p>
            <a:pPr algn="l">
              <a:spcBef>
                <a:spcPts val="400"/>
              </a:spcBef>
            </a:pPr>
            <a:r>
              <a:rPr lang="en-US" b="1" dirty="0" smtClean="0">
                <a:latin typeface="+mn-lt"/>
              </a:rPr>
              <a:t>5%</a:t>
            </a:r>
          </a:p>
          <a:p>
            <a:pPr algn="l">
              <a:spcBef>
                <a:spcPts val="400"/>
              </a:spcBef>
            </a:pPr>
            <a:endParaRPr lang="en-US" b="1" dirty="0" smtClean="0"/>
          </a:p>
        </p:txBody>
      </p:sp>
      <p:cxnSp>
        <p:nvCxnSpPr>
          <p:cNvPr id="50" name="Straight Connector 49"/>
          <p:cNvCxnSpPr/>
          <p:nvPr/>
        </p:nvCxnSpPr>
        <p:spPr bwMode="gray">
          <a:xfrm>
            <a:off x="3871609" y="2791838"/>
            <a:ext cx="1079770"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59" name="Flowchart: Manual Operation 58"/>
          <p:cNvSpPr/>
          <p:nvPr/>
        </p:nvSpPr>
        <p:spPr bwMode="gray">
          <a:xfrm rot="10800000">
            <a:off x="3871609" y="2402725"/>
            <a:ext cx="1118680" cy="389111"/>
          </a:xfrm>
          <a:prstGeom prst="flowChartManualOperation">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smtClean="0">
              <a:latin typeface="+mn-lt"/>
            </a:endParaRPr>
          </a:p>
        </p:txBody>
      </p:sp>
      <p:sp>
        <p:nvSpPr>
          <p:cNvPr id="60" name="TextBox 59"/>
          <p:cNvSpPr txBox="1"/>
          <p:nvPr/>
        </p:nvSpPr>
        <p:spPr bwMode="gray">
          <a:xfrm>
            <a:off x="4202349" y="2470825"/>
            <a:ext cx="914400" cy="914400"/>
          </a:xfrm>
          <a:prstGeom prst="rect">
            <a:avLst/>
          </a:prstGeom>
          <a:noFill/>
        </p:spPr>
        <p:txBody>
          <a:bodyPr wrap="none" lIns="45720" rIns="45720" rtlCol="0">
            <a:noAutofit/>
          </a:bodyPr>
          <a:lstStyle/>
          <a:p>
            <a:pPr algn="l">
              <a:spcBef>
                <a:spcPts val="400"/>
              </a:spcBef>
            </a:pPr>
            <a:r>
              <a:rPr lang="en-US" sz="1400" dirty="0" smtClean="0">
                <a:latin typeface="+mn-lt"/>
              </a:rPr>
              <a:t>10%</a:t>
            </a:r>
          </a:p>
        </p:txBody>
      </p:sp>
      <p:sp>
        <p:nvSpPr>
          <p:cNvPr id="63" name="TextBox 62"/>
          <p:cNvSpPr txBox="1"/>
          <p:nvPr/>
        </p:nvSpPr>
        <p:spPr bwMode="gray">
          <a:xfrm>
            <a:off x="2577828" y="2431915"/>
            <a:ext cx="914400" cy="914400"/>
          </a:xfrm>
          <a:prstGeom prst="rect">
            <a:avLst/>
          </a:prstGeom>
          <a:noFill/>
        </p:spPr>
        <p:txBody>
          <a:bodyPr wrap="none" lIns="45720" rIns="45720" rtlCol="0">
            <a:noAutofit/>
          </a:bodyPr>
          <a:lstStyle/>
          <a:p>
            <a:pPr algn="l">
              <a:spcBef>
                <a:spcPts val="400"/>
              </a:spcBef>
            </a:pPr>
            <a:r>
              <a:rPr lang="en-US" sz="1400" dirty="0" smtClean="0">
                <a:solidFill>
                  <a:srgbClr val="DF8103"/>
                </a:solidFill>
                <a:latin typeface="+mn-lt"/>
              </a:rPr>
              <a:t>Rising Risk </a:t>
            </a:r>
          </a:p>
          <a:p>
            <a:pPr algn="l">
              <a:spcBef>
                <a:spcPts val="400"/>
              </a:spcBef>
            </a:pPr>
            <a:r>
              <a:rPr lang="en-US" sz="1400" dirty="0" smtClean="0">
                <a:solidFill>
                  <a:srgbClr val="DF8103"/>
                </a:solidFill>
                <a:latin typeface="+mn-lt"/>
              </a:rPr>
              <a:t>Cohort</a:t>
            </a:r>
          </a:p>
        </p:txBody>
      </p:sp>
      <p:cxnSp>
        <p:nvCxnSpPr>
          <p:cNvPr id="65" name="Straight Arrow Connector 64"/>
          <p:cNvCxnSpPr/>
          <p:nvPr/>
        </p:nvCxnSpPr>
        <p:spPr bwMode="gray">
          <a:xfrm flipV="1">
            <a:off x="3258766" y="2704289"/>
            <a:ext cx="554477" cy="29183"/>
          </a:xfrm>
          <a:prstGeom prst="straightConnector1">
            <a:avLst/>
          </a:prstGeom>
          <a:solidFill>
            <a:schemeClr val="accent1"/>
          </a:solidFill>
          <a:ln w="19050" cap="flat" cmpd="sng" algn="ctr">
            <a:solidFill>
              <a:srgbClr val="E2AC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8807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6133" y="263626"/>
            <a:ext cx="8224838" cy="914400"/>
          </a:xfrm>
        </p:spPr>
        <p:txBody>
          <a:bodyPr/>
          <a:lstStyle/>
          <a:p>
            <a:pPr algn="r"/>
            <a:r>
              <a:rPr lang="en-US" dirty="0" smtClean="0">
                <a:solidFill>
                  <a:schemeClr val="accent4">
                    <a:lumMod val="75000"/>
                  </a:schemeClr>
                </a:solidFill>
              </a:rPr>
              <a:t>    Role Differentiation</a:t>
            </a:r>
            <a:endParaRPr lang="en-US" dirty="0">
              <a:solidFill>
                <a:schemeClr val="accent4">
                  <a:lumMod val="75000"/>
                </a:schemeClr>
              </a:solidFill>
            </a:endParaRPr>
          </a:p>
        </p:txBody>
      </p:sp>
      <p:sp>
        <p:nvSpPr>
          <p:cNvPr id="3" name="Slide Number Placeholder 2"/>
          <p:cNvSpPr>
            <a:spLocks noGrp="1"/>
          </p:cNvSpPr>
          <p:nvPr>
            <p:ph type="sldNum" sz="quarter" idx="12"/>
          </p:nvPr>
        </p:nvSpPr>
        <p:spPr/>
        <p:txBody>
          <a:bodyPr/>
          <a:lstStyle/>
          <a:p>
            <a:fld id="{8FE0F801-82B8-4697-8B4B-E3DFE003097F}" type="slidenum">
              <a:rPr lang="en-US" smtClean="0"/>
              <a:pPr/>
              <a:t>14</a:t>
            </a:fld>
            <a:endParaRPr lang="en-US" dirty="0"/>
          </a:p>
        </p:txBody>
      </p:sp>
      <p:sp>
        <p:nvSpPr>
          <p:cNvPr id="4" name="Content Placeholder 3"/>
          <p:cNvSpPr>
            <a:spLocks noGrp="1"/>
          </p:cNvSpPr>
          <p:nvPr>
            <p:ph sz="quarter" idx="15"/>
          </p:nvPr>
        </p:nvSpPr>
        <p:spPr>
          <a:xfrm>
            <a:off x="130629" y="1537376"/>
            <a:ext cx="2960914" cy="4442604"/>
          </a:xfrm>
        </p:spPr>
        <p:txBody>
          <a:bodyPr/>
          <a:lstStyle/>
          <a:p>
            <a:pPr algn="ctr">
              <a:buNone/>
            </a:pPr>
            <a:r>
              <a:rPr lang="en-US" sz="1800" u="sng" dirty="0" smtClean="0">
                <a:solidFill>
                  <a:schemeClr val="accent4">
                    <a:lumMod val="50000"/>
                  </a:schemeClr>
                </a:solidFill>
                <a:latin typeface="+mj-lt"/>
              </a:rPr>
              <a:t>Social Work Care Manager</a:t>
            </a:r>
          </a:p>
          <a:p>
            <a:r>
              <a:rPr lang="en-US" sz="1800" dirty="0" smtClean="0">
                <a:solidFill>
                  <a:schemeClr val="accent4">
                    <a:lumMod val="50000"/>
                  </a:schemeClr>
                </a:solidFill>
                <a:latin typeface="+mj-lt"/>
              </a:rPr>
              <a:t>Care Plan development</a:t>
            </a:r>
          </a:p>
          <a:p>
            <a:r>
              <a:rPr lang="en-US" sz="1800" dirty="0" smtClean="0">
                <a:solidFill>
                  <a:schemeClr val="accent4">
                    <a:lumMod val="50000"/>
                  </a:schemeClr>
                </a:solidFill>
                <a:latin typeface="+mj-lt"/>
              </a:rPr>
              <a:t>Address systemic barriers to care </a:t>
            </a:r>
          </a:p>
          <a:p>
            <a:r>
              <a:rPr lang="en-US" sz="1800" dirty="0" smtClean="0">
                <a:solidFill>
                  <a:schemeClr val="accent4">
                    <a:lumMod val="50000"/>
                  </a:schemeClr>
                </a:solidFill>
                <a:latin typeface="+mj-lt"/>
              </a:rPr>
              <a:t>Integrate care among various providers, especially BH providers</a:t>
            </a:r>
          </a:p>
          <a:p>
            <a:r>
              <a:rPr lang="en-US" sz="1800" dirty="0" smtClean="0">
                <a:solidFill>
                  <a:schemeClr val="accent4">
                    <a:lumMod val="50000"/>
                  </a:schemeClr>
                </a:solidFill>
                <a:latin typeface="+mj-lt"/>
              </a:rPr>
              <a:t>Assess substance abuse and mental health needs and assess pt readiness for change</a:t>
            </a:r>
          </a:p>
          <a:p>
            <a:r>
              <a:rPr lang="en-US" sz="1800" dirty="0" smtClean="0">
                <a:solidFill>
                  <a:schemeClr val="accent4">
                    <a:lumMod val="50000"/>
                  </a:schemeClr>
                </a:solidFill>
                <a:latin typeface="+mj-lt"/>
              </a:rPr>
              <a:t>Address anxiety and trust issues</a:t>
            </a:r>
          </a:p>
          <a:p>
            <a:r>
              <a:rPr lang="en-US" sz="1800" dirty="0" smtClean="0">
                <a:solidFill>
                  <a:schemeClr val="accent4">
                    <a:lumMod val="50000"/>
                  </a:schemeClr>
                </a:solidFill>
                <a:latin typeface="+mj-lt"/>
              </a:rPr>
              <a:t>Coach re: behavior change</a:t>
            </a:r>
            <a:endParaRPr lang="en-US" sz="1800" dirty="0">
              <a:solidFill>
                <a:schemeClr val="accent4">
                  <a:lumMod val="50000"/>
                </a:schemeClr>
              </a:solidFill>
              <a:latin typeface="+mj-lt"/>
            </a:endParaRPr>
          </a:p>
        </p:txBody>
      </p:sp>
      <p:sp>
        <p:nvSpPr>
          <p:cNvPr id="9" name="TextBox 8"/>
          <p:cNvSpPr txBox="1"/>
          <p:nvPr/>
        </p:nvSpPr>
        <p:spPr bwMode="gray">
          <a:xfrm>
            <a:off x="4546121" y="1423359"/>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10" name="TextBox 9"/>
          <p:cNvSpPr txBox="1"/>
          <p:nvPr/>
        </p:nvSpPr>
        <p:spPr bwMode="gray">
          <a:xfrm>
            <a:off x="4584452" y="1651188"/>
            <a:ext cx="914400" cy="914400"/>
          </a:xfrm>
          <a:prstGeom prst="rect">
            <a:avLst/>
          </a:prstGeom>
          <a:noFill/>
        </p:spPr>
        <p:txBody>
          <a:bodyPr wrap="none" lIns="45720" rIns="45720" rtlCol="0">
            <a:noAutofit/>
          </a:bodyPr>
          <a:lstStyle/>
          <a:p>
            <a:pPr algn="l">
              <a:spcBef>
                <a:spcPts val="400"/>
              </a:spcBef>
            </a:pPr>
            <a:endParaRPr lang="en-US" sz="2000" dirty="0" smtClean="0">
              <a:latin typeface="+mn-lt"/>
            </a:endParaRPr>
          </a:p>
        </p:txBody>
      </p:sp>
      <p:pic>
        <p:nvPicPr>
          <p:cNvPr id="14" name="Picture 1" descr="C:\Users\ecarr\AppData\Local\Microsoft\Windows\Temporary Internet Files\Content.Outlook\NZ06J53A\CHA Logo.jpg"/>
          <p:cNvPicPr>
            <a:picLocks noChangeAspect="1" noChangeArrowheads="1"/>
          </p:cNvPicPr>
          <p:nvPr/>
        </p:nvPicPr>
        <p:blipFill>
          <a:blip r:embed="rId3"/>
          <a:srcRect/>
          <a:stretch>
            <a:fillRect/>
          </a:stretch>
        </p:blipFill>
        <p:spPr bwMode="auto">
          <a:xfrm>
            <a:off x="275069" y="355718"/>
            <a:ext cx="3278039" cy="500533"/>
          </a:xfrm>
          <a:prstGeom prst="rect">
            <a:avLst/>
          </a:prstGeom>
          <a:noFill/>
        </p:spPr>
      </p:pic>
      <p:sp>
        <p:nvSpPr>
          <p:cNvPr id="13" name="TextBox 12"/>
          <p:cNvSpPr txBox="1"/>
          <p:nvPr/>
        </p:nvSpPr>
        <p:spPr bwMode="gray">
          <a:xfrm>
            <a:off x="3243943" y="1545771"/>
            <a:ext cx="979713" cy="859972"/>
          </a:xfrm>
          <a:prstGeom prst="rect">
            <a:avLst/>
          </a:prstGeom>
          <a:noFill/>
        </p:spPr>
        <p:txBody>
          <a:bodyPr wrap="none" lIns="45720" rIns="45720" rtlCol="0">
            <a:noAutofit/>
          </a:bodyPr>
          <a:lstStyle/>
          <a:p>
            <a:pPr algn="l">
              <a:spcBef>
                <a:spcPts val="400"/>
              </a:spcBef>
            </a:pPr>
            <a:r>
              <a:rPr lang="en-US" u="sng" dirty="0" smtClean="0">
                <a:solidFill>
                  <a:srgbClr val="00B050"/>
                </a:solidFill>
                <a:latin typeface="+mn-lt"/>
              </a:rPr>
              <a:t>Community Health Worker</a:t>
            </a:r>
          </a:p>
        </p:txBody>
      </p:sp>
      <p:sp>
        <p:nvSpPr>
          <p:cNvPr id="15" name="TextBox 14"/>
          <p:cNvSpPr txBox="1"/>
          <p:nvPr/>
        </p:nvSpPr>
        <p:spPr bwMode="gray">
          <a:xfrm>
            <a:off x="6836229" y="1730828"/>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16" name="TextBox 15"/>
          <p:cNvSpPr txBox="1"/>
          <p:nvPr/>
        </p:nvSpPr>
        <p:spPr bwMode="gray">
          <a:xfrm>
            <a:off x="6466114" y="1524000"/>
            <a:ext cx="914400" cy="914400"/>
          </a:xfrm>
          <a:prstGeom prst="rect">
            <a:avLst/>
          </a:prstGeom>
          <a:noFill/>
        </p:spPr>
        <p:txBody>
          <a:bodyPr wrap="none" lIns="45720" rIns="45720" rtlCol="0">
            <a:noAutofit/>
          </a:bodyPr>
          <a:lstStyle/>
          <a:p>
            <a:pPr algn="l">
              <a:spcBef>
                <a:spcPts val="400"/>
              </a:spcBef>
            </a:pPr>
            <a:r>
              <a:rPr lang="en-US" u="sng" dirty="0" smtClean="0">
                <a:solidFill>
                  <a:schemeClr val="accent4">
                    <a:lumMod val="50000"/>
                  </a:schemeClr>
                </a:solidFill>
              </a:rPr>
              <a:t>Nurse Care Manager</a:t>
            </a:r>
            <a:endParaRPr lang="en-US" u="sng" dirty="0" smtClean="0">
              <a:solidFill>
                <a:schemeClr val="accent4">
                  <a:lumMod val="50000"/>
                </a:schemeClr>
              </a:solidFill>
              <a:latin typeface="+mn-lt"/>
            </a:endParaRPr>
          </a:p>
        </p:txBody>
      </p:sp>
      <p:sp>
        <p:nvSpPr>
          <p:cNvPr id="17" name="Content Placeholder 3"/>
          <p:cNvSpPr>
            <a:spLocks noGrp="1"/>
          </p:cNvSpPr>
          <p:nvPr>
            <p:ph sz="quarter" idx="15"/>
          </p:nvPr>
        </p:nvSpPr>
        <p:spPr>
          <a:xfrm>
            <a:off x="3153455" y="1929262"/>
            <a:ext cx="2833688" cy="4442604"/>
          </a:xfrm>
        </p:spPr>
        <p:txBody>
          <a:bodyPr/>
          <a:lstStyle/>
          <a:p>
            <a:r>
              <a:rPr lang="en-US" sz="1800" dirty="0" smtClean="0">
                <a:solidFill>
                  <a:srgbClr val="00B050"/>
                </a:solidFill>
                <a:latin typeface="+mj-lt"/>
              </a:rPr>
              <a:t>Meet with patient during hospitalization</a:t>
            </a:r>
          </a:p>
          <a:p>
            <a:r>
              <a:rPr lang="en-US" sz="1800" dirty="0" smtClean="0">
                <a:solidFill>
                  <a:srgbClr val="00B050"/>
                </a:solidFill>
                <a:latin typeface="+mj-lt"/>
              </a:rPr>
              <a:t>Arrange for post-acute home visit and other home visits as needed</a:t>
            </a:r>
          </a:p>
          <a:p>
            <a:r>
              <a:rPr lang="en-US" sz="1800" dirty="0" smtClean="0">
                <a:solidFill>
                  <a:srgbClr val="00B050"/>
                </a:solidFill>
                <a:latin typeface="+mj-lt"/>
              </a:rPr>
              <a:t>Appointment reminders and accompaniment</a:t>
            </a:r>
          </a:p>
          <a:p>
            <a:r>
              <a:rPr lang="en-US" sz="1800" dirty="0" smtClean="0">
                <a:solidFill>
                  <a:srgbClr val="00B050"/>
                </a:solidFill>
                <a:latin typeface="+mj-lt"/>
              </a:rPr>
              <a:t>Arrange transportation</a:t>
            </a:r>
          </a:p>
          <a:p>
            <a:r>
              <a:rPr lang="en-US" sz="1800" dirty="0" smtClean="0">
                <a:solidFill>
                  <a:srgbClr val="00B050"/>
                </a:solidFill>
                <a:latin typeface="+mj-lt"/>
              </a:rPr>
              <a:t>Arrange entitlements</a:t>
            </a:r>
          </a:p>
          <a:p>
            <a:r>
              <a:rPr lang="en-US" sz="1800" dirty="0" smtClean="0">
                <a:solidFill>
                  <a:srgbClr val="00B050"/>
                </a:solidFill>
                <a:latin typeface="+mj-lt"/>
              </a:rPr>
              <a:t>Link to community resources</a:t>
            </a:r>
          </a:p>
          <a:p>
            <a:r>
              <a:rPr lang="en-US" sz="1800" dirty="0" smtClean="0">
                <a:solidFill>
                  <a:srgbClr val="00B050"/>
                </a:solidFill>
                <a:latin typeface="+mj-lt"/>
              </a:rPr>
              <a:t>Teach patients self monitoring strategies</a:t>
            </a:r>
          </a:p>
          <a:p>
            <a:pPr>
              <a:buNone/>
            </a:pPr>
            <a:endParaRPr lang="en-US" dirty="0">
              <a:latin typeface="+mj-lt"/>
            </a:endParaRPr>
          </a:p>
        </p:txBody>
      </p:sp>
      <p:sp>
        <p:nvSpPr>
          <p:cNvPr id="18" name="Content Placeholder 3"/>
          <p:cNvSpPr>
            <a:spLocks noGrp="1"/>
          </p:cNvSpPr>
          <p:nvPr>
            <p:ph sz="quarter" idx="15"/>
          </p:nvPr>
        </p:nvSpPr>
        <p:spPr>
          <a:xfrm>
            <a:off x="6117772" y="1940148"/>
            <a:ext cx="2884714" cy="4442604"/>
          </a:xfrm>
        </p:spPr>
        <p:txBody>
          <a:bodyPr/>
          <a:lstStyle/>
          <a:p>
            <a:r>
              <a:rPr lang="en-US" sz="1800" dirty="0" smtClean="0">
                <a:solidFill>
                  <a:schemeClr val="accent4">
                    <a:lumMod val="50000"/>
                  </a:schemeClr>
                </a:solidFill>
                <a:latin typeface="+mj-lt"/>
              </a:rPr>
              <a:t>Care Plan Development</a:t>
            </a:r>
          </a:p>
          <a:p>
            <a:r>
              <a:rPr lang="en-US" sz="1800" dirty="0" smtClean="0">
                <a:solidFill>
                  <a:schemeClr val="accent4">
                    <a:lumMod val="50000"/>
                  </a:schemeClr>
                </a:solidFill>
                <a:latin typeface="+mj-lt"/>
              </a:rPr>
              <a:t>Integrate care among various providers</a:t>
            </a:r>
          </a:p>
          <a:p>
            <a:r>
              <a:rPr lang="en-US" sz="1800" dirty="0" smtClean="0">
                <a:solidFill>
                  <a:schemeClr val="accent4">
                    <a:lumMod val="50000"/>
                  </a:schemeClr>
                </a:solidFill>
                <a:latin typeface="+mj-lt"/>
              </a:rPr>
              <a:t>Assess degree of support </a:t>
            </a:r>
            <a:r>
              <a:rPr lang="en-US" sz="1800" dirty="0" err="1" smtClean="0">
                <a:solidFill>
                  <a:schemeClr val="accent4">
                    <a:lumMod val="50000"/>
                  </a:schemeClr>
                </a:solidFill>
                <a:latin typeface="+mj-lt"/>
              </a:rPr>
              <a:t>req’d</a:t>
            </a:r>
            <a:r>
              <a:rPr lang="en-US" sz="1800" dirty="0" smtClean="0">
                <a:solidFill>
                  <a:schemeClr val="accent4">
                    <a:lumMod val="50000"/>
                  </a:schemeClr>
                </a:solidFill>
                <a:latin typeface="+mj-lt"/>
              </a:rPr>
              <a:t> – diabetes, COPD, etc…</a:t>
            </a:r>
          </a:p>
          <a:p>
            <a:r>
              <a:rPr lang="en-US" sz="1800" dirty="0" smtClean="0">
                <a:solidFill>
                  <a:schemeClr val="accent4">
                    <a:lumMod val="50000"/>
                  </a:schemeClr>
                </a:solidFill>
                <a:latin typeface="+mj-lt"/>
              </a:rPr>
              <a:t>Arrange for nutrition consults, pulmonary, etc…</a:t>
            </a:r>
          </a:p>
          <a:p>
            <a:r>
              <a:rPr lang="en-US" sz="1800" dirty="0" smtClean="0">
                <a:solidFill>
                  <a:schemeClr val="accent4">
                    <a:lumMod val="50000"/>
                  </a:schemeClr>
                </a:solidFill>
                <a:latin typeface="+mj-lt"/>
              </a:rPr>
              <a:t>Coach patients re: med adherence and self care strategies</a:t>
            </a:r>
          </a:p>
          <a:p>
            <a:r>
              <a:rPr lang="en-US" sz="1800" dirty="0" smtClean="0">
                <a:solidFill>
                  <a:schemeClr val="accent4">
                    <a:lumMod val="50000"/>
                  </a:schemeClr>
                </a:solidFill>
                <a:latin typeface="+mj-lt"/>
              </a:rPr>
              <a:t>Arrange for VNA and other services</a:t>
            </a:r>
            <a:endParaRPr lang="en-US" sz="1800" dirty="0">
              <a:solidFill>
                <a:schemeClr val="accent4">
                  <a:lumMod val="50000"/>
                </a:schemeClr>
              </a:solidFill>
              <a:latin typeface="+mj-lt"/>
            </a:endParaRPr>
          </a:p>
        </p:txBody>
      </p:sp>
      <p:cxnSp>
        <p:nvCxnSpPr>
          <p:cNvPr id="20" name="Straight Connector 19"/>
          <p:cNvCxnSpPr/>
          <p:nvPr/>
        </p:nvCxnSpPr>
        <p:spPr bwMode="gray">
          <a:xfrm>
            <a:off x="3113315" y="1491343"/>
            <a:ext cx="10884" cy="4920343"/>
          </a:xfrm>
          <a:prstGeom prst="line">
            <a:avLst/>
          </a:prstGeom>
          <a:solidFill>
            <a:schemeClr val="accent1"/>
          </a:solidFill>
          <a:ln w="19050" cap="flat" cmpd="sng" algn="ctr">
            <a:solidFill>
              <a:schemeClr val="tx1"/>
            </a:solidFill>
            <a:prstDash val="solid"/>
            <a:round/>
            <a:headEnd type="none" w="med" len="med"/>
            <a:tailEnd type="none"/>
          </a:ln>
          <a:effectLst/>
        </p:spPr>
      </p:cxnSp>
      <p:cxnSp>
        <p:nvCxnSpPr>
          <p:cNvPr id="24" name="Straight Connector 23"/>
          <p:cNvCxnSpPr/>
          <p:nvPr/>
        </p:nvCxnSpPr>
        <p:spPr bwMode="gray">
          <a:xfrm>
            <a:off x="6117772" y="1480457"/>
            <a:ext cx="10884" cy="4920343"/>
          </a:xfrm>
          <a:prstGeom prst="line">
            <a:avLst/>
          </a:prstGeom>
          <a:solidFill>
            <a:schemeClr val="accent1"/>
          </a:solidFill>
          <a:ln w="19050" cap="flat" cmpd="sng" algn="ctr">
            <a:solidFill>
              <a:schemeClr val="tx1"/>
            </a:solidFill>
            <a:prstDash val="solid"/>
            <a:round/>
            <a:headEnd type="none" w="med" len="med"/>
            <a:tailEnd type="none"/>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0414" y="0"/>
            <a:ext cx="7998488"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Care Management Goals</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15</a:t>
            </a:fld>
            <a:endParaRPr lang="en-US" dirty="0"/>
          </a:p>
        </p:txBody>
      </p:sp>
      <p:sp>
        <p:nvSpPr>
          <p:cNvPr id="23" name="TextBox 22"/>
          <p:cNvSpPr txBox="1"/>
          <p:nvPr/>
        </p:nvSpPr>
        <p:spPr bwMode="gray">
          <a:xfrm>
            <a:off x="238126" y="1524000"/>
            <a:ext cx="8763000" cy="4857749"/>
          </a:xfrm>
          <a:prstGeom prst="rect">
            <a:avLst/>
          </a:prstGeom>
          <a:noFill/>
        </p:spPr>
        <p:txBody>
          <a:bodyPr wrap="square" lIns="45720" rIns="45720" rtlCol="0">
            <a:noAutofit/>
          </a:bodyPr>
          <a:lstStyle/>
          <a:p>
            <a:pPr marL="1430338" lvl="2" indent="-515938">
              <a:spcBef>
                <a:spcPts val="400"/>
              </a:spcBef>
              <a:buFont typeface="Arial" pitchFamily="34" charset="0"/>
              <a:buChar char="•"/>
            </a:pPr>
            <a:endParaRPr lang="en-US" sz="2000" dirty="0" smtClean="0">
              <a:latin typeface="Calibri" pitchFamily="34" charset="0"/>
            </a:endParaRPr>
          </a:p>
          <a:p>
            <a:pPr algn="l">
              <a:spcBef>
                <a:spcPts val="400"/>
              </a:spcBef>
            </a:pPr>
            <a:endParaRPr lang="en-US" sz="2000" dirty="0" smtClean="0">
              <a:latin typeface="Calibri" pitchFamily="34" charset="0"/>
            </a:endParaRPr>
          </a:p>
        </p:txBody>
      </p:sp>
      <p:pic>
        <p:nvPicPr>
          <p:cNvPr id="9" name="Picture 3" descr="G:\My Pictures\2014-10-01\477.JPG"/>
          <p:cNvPicPr>
            <a:picLocks noChangeAspect="1" noChangeArrowheads="1"/>
          </p:cNvPicPr>
          <p:nvPr/>
        </p:nvPicPr>
        <p:blipFill>
          <a:blip r:embed="rId3" cstate="print"/>
          <a:srcRect/>
          <a:stretch>
            <a:fillRect/>
          </a:stretch>
        </p:blipFill>
        <p:spPr bwMode="auto">
          <a:xfrm>
            <a:off x="4324350" y="5111353"/>
            <a:ext cx="2152650" cy="1479947"/>
          </a:xfrm>
          <a:prstGeom prst="rect">
            <a:avLst/>
          </a:prstGeom>
          <a:noFill/>
        </p:spPr>
      </p:pic>
      <p:pic>
        <p:nvPicPr>
          <p:cNvPr id="12" name="Picture 6" descr="G:\My Pictures\2014-10-01\479.JPG"/>
          <p:cNvPicPr>
            <a:picLocks noChangeAspect="1" noChangeArrowheads="1"/>
          </p:cNvPicPr>
          <p:nvPr/>
        </p:nvPicPr>
        <p:blipFill>
          <a:blip r:embed="rId4" cstate="print"/>
          <a:srcRect/>
          <a:stretch>
            <a:fillRect/>
          </a:stretch>
        </p:blipFill>
        <p:spPr bwMode="auto">
          <a:xfrm>
            <a:off x="6191250" y="3924300"/>
            <a:ext cx="2752725" cy="1835150"/>
          </a:xfrm>
          <a:prstGeom prst="rect">
            <a:avLst/>
          </a:prstGeom>
          <a:noFill/>
        </p:spPr>
      </p:pic>
      <p:pic>
        <p:nvPicPr>
          <p:cNvPr id="13" name="Picture 7" descr="G:\My Pictures\2014-10-01\480.JPG"/>
          <p:cNvPicPr>
            <a:picLocks noChangeAspect="1" noChangeArrowheads="1"/>
          </p:cNvPicPr>
          <p:nvPr/>
        </p:nvPicPr>
        <p:blipFill>
          <a:blip r:embed="rId5" cstate="print"/>
          <a:srcRect/>
          <a:stretch>
            <a:fillRect/>
          </a:stretch>
        </p:blipFill>
        <p:spPr bwMode="auto">
          <a:xfrm>
            <a:off x="1704975" y="4838700"/>
            <a:ext cx="2743200" cy="1828800"/>
          </a:xfrm>
          <a:prstGeom prst="rect">
            <a:avLst/>
          </a:prstGeom>
          <a:noFill/>
        </p:spPr>
      </p:pic>
      <p:pic>
        <p:nvPicPr>
          <p:cNvPr id="17" name="Picture 5" descr="G:\My Pictures\2014-10-01\474.JPG"/>
          <p:cNvPicPr>
            <a:picLocks noChangeAspect="1" noChangeArrowheads="1"/>
          </p:cNvPicPr>
          <p:nvPr/>
        </p:nvPicPr>
        <p:blipFill>
          <a:blip r:embed="rId6" cstate="print"/>
          <a:srcRect/>
          <a:stretch>
            <a:fillRect/>
          </a:stretch>
        </p:blipFill>
        <p:spPr bwMode="auto">
          <a:xfrm>
            <a:off x="6001966" y="2447925"/>
            <a:ext cx="2346016" cy="1646382"/>
          </a:xfrm>
          <a:prstGeom prst="rect">
            <a:avLst/>
          </a:prstGeom>
          <a:noFill/>
        </p:spPr>
      </p:pic>
      <p:pic>
        <p:nvPicPr>
          <p:cNvPr id="22" name="Picture 2" descr="G:\My Pictures\2014-10-01\478.JPG"/>
          <p:cNvPicPr>
            <a:picLocks noChangeAspect="1" noChangeArrowheads="1"/>
          </p:cNvPicPr>
          <p:nvPr/>
        </p:nvPicPr>
        <p:blipFill>
          <a:blip r:embed="rId7" cstate="print"/>
          <a:srcRect/>
          <a:stretch>
            <a:fillRect/>
          </a:stretch>
        </p:blipFill>
        <p:spPr bwMode="auto">
          <a:xfrm>
            <a:off x="1465489" y="1514475"/>
            <a:ext cx="2505075" cy="1752600"/>
          </a:xfrm>
          <a:prstGeom prst="rect">
            <a:avLst/>
          </a:prstGeom>
          <a:noFill/>
        </p:spPr>
      </p:pic>
      <p:pic>
        <p:nvPicPr>
          <p:cNvPr id="25" name="Picture 4" descr="G:\My Pictures\2014-10-01\476.JPG"/>
          <p:cNvPicPr>
            <a:picLocks noChangeAspect="1" noChangeArrowheads="1"/>
          </p:cNvPicPr>
          <p:nvPr/>
        </p:nvPicPr>
        <p:blipFill>
          <a:blip r:embed="rId8" cstate="print"/>
          <a:srcRect/>
          <a:stretch>
            <a:fillRect/>
          </a:stretch>
        </p:blipFill>
        <p:spPr bwMode="auto">
          <a:xfrm>
            <a:off x="457200" y="3200400"/>
            <a:ext cx="2362200" cy="1752600"/>
          </a:xfrm>
          <a:prstGeom prst="rect">
            <a:avLst/>
          </a:prstGeom>
          <a:noFill/>
        </p:spPr>
      </p:pic>
      <p:pic>
        <p:nvPicPr>
          <p:cNvPr id="26" name="Picture 1" descr="G:\My Pictures\2014-10-01\484.JPG"/>
          <p:cNvPicPr>
            <a:picLocks noChangeAspect="1" noChangeArrowheads="1"/>
          </p:cNvPicPr>
          <p:nvPr/>
        </p:nvPicPr>
        <p:blipFill>
          <a:blip r:embed="rId9" cstate="print"/>
          <a:srcRect/>
          <a:stretch>
            <a:fillRect/>
          </a:stretch>
        </p:blipFill>
        <p:spPr bwMode="auto">
          <a:xfrm>
            <a:off x="3867150" y="1266825"/>
            <a:ext cx="2514600" cy="1828800"/>
          </a:xfrm>
          <a:prstGeom prst="rect">
            <a:avLst/>
          </a:prstGeom>
          <a:noFill/>
        </p:spPr>
      </p:pic>
      <p:sp>
        <p:nvSpPr>
          <p:cNvPr id="28" name="TextBox 27"/>
          <p:cNvSpPr txBox="1"/>
          <p:nvPr/>
        </p:nvSpPr>
        <p:spPr bwMode="gray">
          <a:xfrm>
            <a:off x="2876549" y="3228975"/>
            <a:ext cx="3563162" cy="2000250"/>
          </a:xfrm>
          <a:prstGeom prst="rect">
            <a:avLst/>
          </a:prstGeom>
          <a:noFill/>
        </p:spPr>
        <p:txBody>
          <a:bodyPr wrap="none" lIns="45720" rIns="45720" rtlCol="0">
            <a:noAutofit/>
          </a:bodyPr>
          <a:lstStyle/>
          <a:p>
            <a:pPr algn="l">
              <a:spcBef>
                <a:spcPts val="400"/>
              </a:spcBef>
            </a:pPr>
            <a:r>
              <a:rPr lang="en-US" sz="1400" dirty="0" smtClean="0"/>
              <a:t>Foster patient “trust” in the system </a:t>
            </a:r>
          </a:p>
          <a:p>
            <a:pPr>
              <a:spcBef>
                <a:spcPts val="400"/>
              </a:spcBef>
            </a:pPr>
            <a:r>
              <a:rPr lang="en-US" sz="1400" dirty="0" smtClean="0"/>
              <a:t>Create a path to realize patient goals</a:t>
            </a:r>
          </a:p>
          <a:p>
            <a:pPr algn="l">
              <a:spcBef>
                <a:spcPts val="400"/>
              </a:spcBef>
            </a:pPr>
            <a:r>
              <a:rPr lang="en-US" sz="1400" dirty="0" smtClean="0">
                <a:latin typeface="+mn-lt"/>
              </a:rPr>
              <a:t>Build upon patient strengths</a:t>
            </a:r>
          </a:p>
          <a:p>
            <a:pPr algn="l">
              <a:spcBef>
                <a:spcPts val="400"/>
              </a:spcBef>
            </a:pPr>
            <a:r>
              <a:rPr lang="en-US" sz="1400" dirty="0" smtClean="0"/>
              <a:t>Address gaps in care </a:t>
            </a:r>
            <a:endParaRPr lang="en-US" sz="1400" dirty="0" smtClean="0">
              <a:latin typeface="+mn-lt"/>
            </a:endParaRPr>
          </a:p>
          <a:p>
            <a:pPr algn="l">
              <a:spcBef>
                <a:spcPts val="400"/>
              </a:spcBef>
            </a:pPr>
            <a:r>
              <a:rPr lang="en-US" sz="1400" dirty="0" smtClean="0"/>
              <a:t>Create social support safety net</a:t>
            </a:r>
          </a:p>
          <a:p>
            <a:pPr algn="l">
              <a:spcBef>
                <a:spcPts val="400"/>
              </a:spcBef>
            </a:pPr>
            <a:r>
              <a:rPr lang="en-US" sz="1400" dirty="0" smtClean="0"/>
              <a:t>Link Inpatient, ED and primary care</a:t>
            </a:r>
            <a:endParaRPr lang="en-US" sz="1400" dirty="0" smtClean="0">
              <a:solidFill>
                <a:schemeClr val="bg1"/>
              </a:solidFill>
            </a:endParaRPr>
          </a:p>
        </p:txBody>
      </p:sp>
      <p:pic>
        <p:nvPicPr>
          <p:cNvPr id="14" name="Picture 1" descr="C:\Users\ecarr\AppData\Local\Microsoft\Windows\Temporary Internet Files\Content.Outlook\W0SU633T\CHA Logo.png"/>
          <p:cNvPicPr>
            <a:picLocks noChangeAspect="1" noChangeArrowheads="1"/>
          </p:cNvPicPr>
          <p:nvPr/>
        </p:nvPicPr>
        <p:blipFill>
          <a:blip r:embed="rId10" cstate="print"/>
          <a:srcRect/>
          <a:stretch>
            <a:fillRect/>
          </a:stretch>
        </p:blipFill>
        <p:spPr bwMode="auto">
          <a:xfrm>
            <a:off x="180975" y="200025"/>
            <a:ext cx="3171825" cy="4381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27255" y="446351"/>
            <a:ext cx="7536526"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Patient</a:t>
            </a:r>
            <a:r>
              <a:rPr lang="en-US" dirty="0" smtClean="0"/>
              <a:t> </a:t>
            </a:r>
            <a:r>
              <a:rPr lang="en-US" dirty="0" smtClean="0">
                <a:solidFill>
                  <a:schemeClr val="accent4">
                    <a:lumMod val="75000"/>
                  </a:schemeClr>
                </a:solidFill>
              </a:rPr>
              <a:t>Selection and Referral Drivers</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16</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grpSp>
        <p:nvGrpSpPr>
          <p:cNvPr id="9" name="Group 8"/>
          <p:cNvGrpSpPr/>
          <p:nvPr/>
        </p:nvGrpSpPr>
        <p:grpSpPr>
          <a:xfrm>
            <a:off x="531262" y="1424474"/>
            <a:ext cx="7893698" cy="5281126"/>
            <a:chOff x="494523" y="1418253"/>
            <a:chExt cx="7893698" cy="5281126"/>
          </a:xfrm>
        </p:grpSpPr>
        <p:graphicFrame>
          <p:nvGraphicFramePr>
            <p:cNvPr id="10" name="Diagram 9"/>
            <p:cNvGraphicFramePr/>
            <p:nvPr/>
          </p:nvGraphicFramePr>
          <p:xfrm>
            <a:off x="494523" y="1418253"/>
            <a:ext cx="7893698" cy="5281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p:cNvCxnSpPr/>
            <p:nvPr/>
          </p:nvCxnSpPr>
          <p:spPr bwMode="gray">
            <a:xfrm>
              <a:off x="3610947" y="2948473"/>
              <a:ext cx="335902" cy="363894"/>
            </a:xfrm>
            <a:prstGeom prst="straightConnector1">
              <a:avLst/>
            </a:prstGeom>
            <a:solidFill>
              <a:schemeClr val="accent1"/>
            </a:solidFill>
            <a:ln w="19050" cap="flat" cmpd="sng" algn="ctr">
              <a:solidFill>
                <a:srgbClr val="686DCC"/>
              </a:solidFill>
              <a:prstDash val="solid"/>
              <a:round/>
              <a:headEnd type="none" w="med" len="med"/>
              <a:tailEnd type="arrow"/>
            </a:ln>
            <a:effectLst/>
          </p:spPr>
        </p:cxnSp>
        <p:cxnSp>
          <p:nvCxnSpPr>
            <p:cNvPr id="13" name="Straight Arrow Connector 12"/>
            <p:cNvCxnSpPr/>
            <p:nvPr/>
          </p:nvCxnSpPr>
          <p:spPr bwMode="gray">
            <a:xfrm>
              <a:off x="4488024" y="2836506"/>
              <a:ext cx="9332" cy="354563"/>
            </a:xfrm>
            <a:prstGeom prst="straightConnector1">
              <a:avLst/>
            </a:prstGeom>
            <a:solidFill>
              <a:schemeClr val="accent1"/>
            </a:solidFill>
            <a:ln w="19050" cap="flat" cmpd="sng" algn="ctr">
              <a:solidFill>
                <a:srgbClr val="686DCC"/>
              </a:solidFill>
              <a:prstDash val="solid"/>
              <a:round/>
              <a:headEnd type="none" w="med" len="med"/>
              <a:tailEnd type="arrow"/>
            </a:ln>
            <a:effectLst/>
          </p:spPr>
        </p:cxnSp>
        <p:cxnSp>
          <p:nvCxnSpPr>
            <p:cNvPr id="14" name="Straight Arrow Connector 13"/>
            <p:cNvCxnSpPr/>
            <p:nvPr/>
          </p:nvCxnSpPr>
          <p:spPr bwMode="gray">
            <a:xfrm flipH="1">
              <a:off x="5094514" y="3107094"/>
              <a:ext cx="289249" cy="251926"/>
            </a:xfrm>
            <a:prstGeom prst="straightConnector1">
              <a:avLst/>
            </a:prstGeom>
            <a:solidFill>
              <a:schemeClr val="accent1"/>
            </a:solidFill>
            <a:ln w="19050" cap="flat" cmpd="sng" algn="ctr">
              <a:solidFill>
                <a:srgbClr val="686DCC"/>
              </a:solidFill>
              <a:prstDash val="solid"/>
              <a:round/>
              <a:headEnd type="none" w="med" len="med"/>
              <a:tailEnd type="arrow"/>
            </a:ln>
            <a:effectLst/>
          </p:spPr>
        </p:cxnSp>
        <p:cxnSp>
          <p:nvCxnSpPr>
            <p:cNvPr id="15" name="Straight Arrow Connector 14"/>
            <p:cNvCxnSpPr/>
            <p:nvPr/>
          </p:nvCxnSpPr>
          <p:spPr bwMode="gray">
            <a:xfrm flipH="1">
              <a:off x="5430416" y="3918858"/>
              <a:ext cx="298581" cy="46652"/>
            </a:xfrm>
            <a:prstGeom prst="straightConnector1">
              <a:avLst/>
            </a:prstGeom>
            <a:solidFill>
              <a:schemeClr val="accent1"/>
            </a:solidFill>
            <a:ln w="19050" cap="flat" cmpd="sng" algn="ctr">
              <a:solidFill>
                <a:srgbClr val="686DCC"/>
              </a:solidFill>
              <a:prstDash val="solid"/>
              <a:round/>
              <a:headEnd type="none" w="med" len="med"/>
              <a:tailEnd type="arrow"/>
            </a:ln>
            <a:effectLst/>
          </p:spPr>
        </p:cxnSp>
        <p:cxnSp>
          <p:nvCxnSpPr>
            <p:cNvPr id="16" name="Straight Arrow Connector 15"/>
            <p:cNvCxnSpPr/>
            <p:nvPr/>
          </p:nvCxnSpPr>
          <p:spPr bwMode="gray">
            <a:xfrm flipH="1" flipV="1">
              <a:off x="5374433" y="4497355"/>
              <a:ext cx="317240" cy="317241"/>
            </a:xfrm>
            <a:prstGeom prst="straightConnector1">
              <a:avLst/>
            </a:prstGeom>
            <a:solidFill>
              <a:schemeClr val="accent1"/>
            </a:solidFill>
            <a:ln w="19050" cap="flat" cmpd="sng" algn="ctr">
              <a:solidFill>
                <a:srgbClr val="686DCC"/>
              </a:solidFill>
              <a:prstDash val="solid"/>
              <a:round/>
              <a:headEnd type="none" w="med" len="med"/>
              <a:tailEnd type="arrow"/>
            </a:ln>
            <a:effectLst/>
          </p:spPr>
        </p:cxnSp>
        <p:cxnSp>
          <p:nvCxnSpPr>
            <p:cNvPr id="17" name="Straight Arrow Connector 16"/>
            <p:cNvCxnSpPr/>
            <p:nvPr/>
          </p:nvCxnSpPr>
          <p:spPr bwMode="gray">
            <a:xfrm flipH="1" flipV="1">
              <a:off x="4833257" y="4823927"/>
              <a:ext cx="83976" cy="438539"/>
            </a:xfrm>
            <a:prstGeom prst="straightConnector1">
              <a:avLst/>
            </a:prstGeom>
            <a:solidFill>
              <a:schemeClr val="accent1"/>
            </a:solidFill>
            <a:ln w="19050" cap="flat" cmpd="sng" algn="ctr">
              <a:solidFill>
                <a:srgbClr val="686DCC"/>
              </a:solidFill>
              <a:prstDash val="solid"/>
              <a:round/>
              <a:headEnd type="none" w="med" len="med"/>
              <a:tailEnd type="arrow"/>
            </a:ln>
            <a:effectLst/>
          </p:spPr>
        </p:cxnSp>
        <p:cxnSp>
          <p:nvCxnSpPr>
            <p:cNvPr id="18" name="Straight Arrow Connector 17"/>
            <p:cNvCxnSpPr/>
            <p:nvPr/>
          </p:nvCxnSpPr>
          <p:spPr bwMode="gray">
            <a:xfrm flipV="1">
              <a:off x="3984171" y="4767943"/>
              <a:ext cx="177282" cy="457201"/>
            </a:xfrm>
            <a:prstGeom prst="straightConnector1">
              <a:avLst/>
            </a:prstGeom>
            <a:solidFill>
              <a:schemeClr val="accent1"/>
            </a:solidFill>
            <a:ln w="19050" cap="flat" cmpd="sng" algn="ctr">
              <a:solidFill>
                <a:srgbClr val="686DCC"/>
              </a:solidFill>
              <a:prstDash val="solid"/>
              <a:round/>
              <a:headEnd type="none" w="med" len="med"/>
              <a:tailEnd type="arrow"/>
            </a:ln>
            <a:effectLst/>
          </p:spPr>
        </p:cxnSp>
        <p:cxnSp>
          <p:nvCxnSpPr>
            <p:cNvPr id="19" name="Straight Arrow Connector 18"/>
            <p:cNvCxnSpPr/>
            <p:nvPr/>
          </p:nvCxnSpPr>
          <p:spPr bwMode="gray">
            <a:xfrm flipV="1">
              <a:off x="3275045" y="4478694"/>
              <a:ext cx="354563" cy="251926"/>
            </a:xfrm>
            <a:prstGeom prst="straightConnector1">
              <a:avLst/>
            </a:prstGeom>
            <a:solidFill>
              <a:schemeClr val="accent1"/>
            </a:solidFill>
            <a:ln w="19050" cap="flat" cmpd="sng" algn="ctr">
              <a:solidFill>
                <a:srgbClr val="686DCC"/>
              </a:solidFill>
              <a:prstDash val="solid"/>
              <a:round/>
              <a:headEnd type="none" w="med" len="med"/>
              <a:tailEnd type="arrow"/>
            </a:ln>
            <a:effectLst/>
          </p:spPr>
        </p:cxnSp>
        <p:cxnSp>
          <p:nvCxnSpPr>
            <p:cNvPr id="20" name="Straight Arrow Connector 19"/>
            <p:cNvCxnSpPr/>
            <p:nvPr/>
          </p:nvCxnSpPr>
          <p:spPr bwMode="gray">
            <a:xfrm>
              <a:off x="3265714" y="3732246"/>
              <a:ext cx="345233" cy="65313"/>
            </a:xfrm>
            <a:prstGeom prst="straightConnector1">
              <a:avLst/>
            </a:prstGeom>
            <a:solidFill>
              <a:schemeClr val="accent1"/>
            </a:solidFill>
            <a:ln w="19050" cap="flat" cmpd="sng" algn="ctr">
              <a:solidFill>
                <a:srgbClr val="686DCC"/>
              </a:solidFill>
              <a:prstDash val="solid"/>
              <a:round/>
              <a:headEnd type="none" w="med" len="med"/>
              <a:tailEnd type="arrow"/>
            </a:ln>
            <a:effectLst/>
          </p:spPr>
        </p:cxnSp>
      </p:grpSp>
      <p:pic>
        <p:nvPicPr>
          <p:cNvPr id="22" name="Picture 1" descr="C:\Users\ecarr\AppData\Local\Microsoft\Windows\Temporary Internet Files\Content.Outlook\W0SU633T\CHA Logo.png"/>
          <p:cNvPicPr>
            <a:picLocks noChangeAspect="1" noChangeArrowheads="1"/>
          </p:cNvPicPr>
          <p:nvPr/>
        </p:nvPicPr>
        <p:blipFill>
          <a:blip r:embed="rId8" cstate="print"/>
          <a:srcRect/>
          <a:stretch>
            <a:fillRect/>
          </a:stretch>
        </p:blipFill>
        <p:spPr bwMode="auto">
          <a:xfrm>
            <a:off x="238125" y="428625"/>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5" name="TextBox 24"/>
          <p:cNvSpPr txBox="1"/>
          <p:nvPr/>
        </p:nvSpPr>
        <p:spPr bwMode="gray">
          <a:xfrm>
            <a:off x="515566" y="5369668"/>
            <a:ext cx="914400" cy="914400"/>
          </a:xfrm>
          <a:prstGeom prst="rect">
            <a:avLst/>
          </a:prstGeom>
          <a:noFill/>
        </p:spPr>
        <p:txBody>
          <a:bodyPr wrap="none" lIns="45720" rIns="45720" rtlCol="0">
            <a:noAutofit/>
          </a:bodyPr>
          <a:lstStyle/>
          <a:p>
            <a:pPr algn="l">
              <a:spcBef>
                <a:spcPts val="400"/>
              </a:spcBef>
            </a:pPr>
            <a:r>
              <a:rPr lang="en-US" sz="2400" dirty="0" smtClean="0">
                <a:solidFill>
                  <a:schemeClr val="accent4">
                    <a:lumMod val="75000"/>
                  </a:schemeClr>
                </a:solidFill>
                <a:latin typeface="+mn-lt"/>
              </a:rPr>
              <a:t>People</a:t>
            </a:r>
          </a:p>
        </p:txBody>
      </p:sp>
      <p:sp>
        <p:nvSpPr>
          <p:cNvPr id="26" name="TextBox 25"/>
          <p:cNvSpPr txBox="1"/>
          <p:nvPr/>
        </p:nvSpPr>
        <p:spPr bwMode="gray">
          <a:xfrm>
            <a:off x="7431931" y="5408579"/>
            <a:ext cx="914400" cy="914400"/>
          </a:xfrm>
          <a:prstGeom prst="rect">
            <a:avLst/>
          </a:prstGeom>
          <a:noFill/>
        </p:spPr>
        <p:txBody>
          <a:bodyPr wrap="none" lIns="45720" rIns="45720" rtlCol="0">
            <a:noAutofit/>
          </a:bodyPr>
          <a:lstStyle/>
          <a:p>
            <a:pPr algn="l">
              <a:spcBef>
                <a:spcPts val="400"/>
              </a:spcBef>
            </a:pPr>
            <a:r>
              <a:rPr lang="en-US" sz="2400" dirty="0" smtClean="0">
                <a:solidFill>
                  <a:schemeClr val="accent4">
                    <a:lumMod val="75000"/>
                  </a:schemeClr>
                </a:solidFill>
                <a:latin typeface="+mn-lt"/>
              </a:rPr>
              <a:t>Data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5512" y="136634"/>
            <a:ext cx="7536526"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High Risk Payer Lists</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17</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r>
              <a:rPr lang="en-US" sz="2800" dirty="0" smtClean="0">
                <a:latin typeface="+mn-lt"/>
              </a:rPr>
              <a:t>Inclusion Criteria:</a:t>
            </a:r>
          </a:p>
          <a:p>
            <a:pPr algn="l">
              <a:spcBef>
                <a:spcPts val="400"/>
              </a:spcBef>
            </a:pPr>
            <a:endParaRPr lang="en-US" sz="2400" dirty="0" smtClean="0"/>
          </a:p>
          <a:p>
            <a:pPr algn="l">
              <a:spcBef>
                <a:spcPts val="400"/>
              </a:spcBef>
              <a:buFont typeface="Arial" pitchFamily="34" charset="0"/>
              <a:buChar char="•"/>
            </a:pPr>
            <a:r>
              <a:rPr lang="en-US" sz="2400" dirty="0" smtClean="0">
                <a:latin typeface="+mn-lt"/>
              </a:rPr>
              <a:t> High Risk Score – MMP or Other</a:t>
            </a:r>
          </a:p>
          <a:p>
            <a:pPr algn="l">
              <a:spcBef>
                <a:spcPts val="400"/>
              </a:spcBef>
              <a:buFont typeface="Arial" pitchFamily="34" charset="0"/>
              <a:buChar char="•"/>
            </a:pPr>
            <a:r>
              <a:rPr lang="en-US" sz="2400" dirty="0" smtClean="0"/>
              <a:t> High Past or Predicted Future Cost (&gt;$25,000)</a:t>
            </a:r>
          </a:p>
          <a:p>
            <a:pPr algn="l">
              <a:spcBef>
                <a:spcPts val="400"/>
              </a:spcBef>
              <a:buFont typeface="Arial" pitchFamily="34" charset="0"/>
              <a:buChar char="•"/>
            </a:pPr>
            <a:r>
              <a:rPr lang="en-US" sz="2400" dirty="0" smtClean="0">
                <a:latin typeface="+mn-lt"/>
              </a:rPr>
              <a:t> Inpatient Probability Risk (&gt;50%)</a:t>
            </a:r>
          </a:p>
          <a:p>
            <a:pPr algn="l">
              <a:spcBef>
                <a:spcPts val="400"/>
              </a:spcBef>
              <a:buFont typeface="Arial" pitchFamily="34" charset="0"/>
              <a:buChar char="•"/>
            </a:pPr>
            <a:r>
              <a:rPr lang="en-US" sz="2400" dirty="0" smtClean="0"/>
              <a:t> High Number of ED Visits (8+ in 12 months)</a:t>
            </a:r>
          </a:p>
          <a:p>
            <a:pPr algn="l">
              <a:spcBef>
                <a:spcPts val="400"/>
              </a:spcBef>
              <a:buFont typeface="Arial" pitchFamily="34" charset="0"/>
              <a:buChar char="•"/>
            </a:pPr>
            <a:r>
              <a:rPr lang="en-US" sz="2400" dirty="0" smtClean="0"/>
              <a:t> High Psychiatric Utilization </a:t>
            </a:r>
          </a:p>
          <a:p>
            <a:pPr algn="l">
              <a:spcBef>
                <a:spcPts val="400"/>
              </a:spcBef>
              <a:buFont typeface="Arial" pitchFamily="34" charset="0"/>
              <a:buChar char="•"/>
            </a:pPr>
            <a:r>
              <a:rPr lang="en-US" sz="2400" dirty="0" smtClean="0">
                <a:latin typeface="+mn-lt"/>
              </a:rPr>
              <a:t> Re-admission Risk</a:t>
            </a:r>
            <a:endParaRPr lang="en-US" sz="2400" dirty="0" smtClean="0"/>
          </a:p>
          <a:p>
            <a:pPr algn="l">
              <a:spcBef>
                <a:spcPts val="400"/>
              </a:spcBef>
              <a:buFont typeface="Arial" pitchFamily="34" charset="0"/>
              <a:buChar char="•"/>
            </a:pPr>
            <a:r>
              <a:rPr lang="en-US" sz="2400" dirty="0" smtClean="0">
                <a:latin typeface="+mn-lt"/>
              </a:rPr>
              <a:t> Condition Specific – CHF, COPD, Diabetes</a:t>
            </a:r>
          </a:p>
          <a:p>
            <a:pPr algn="l">
              <a:spcBef>
                <a:spcPts val="400"/>
              </a:spcBef>
              <a:buFont typeface="Arial" pitchFamily="34" charset="0"/>
              <a:buChar char="•"/>
            </a:pPr>
            <a:r>
              <a:rPr lang="en-US" sz="2400" dirty="0" smtClean="0"/>
              <a:t> Levine Score – Palliative Care Consultation</a:t>
            </a:r>
            <a:endParaRPr lang="en-US" sz="2400" dirty="0" smtClean="0">
              <a:latin typeface="+mn-lt"/>
            </a:endParaRPr>
          </a:p>
        </p:txBody>
      </p:sp>
      <p:pic>
        <p:nvPicPr>
          <p:cNvPr id="22"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238125" y="428625"/>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5" name="TextBox 24"/>
          <p:cNvSpPr txBox="1"/>
          <p:nvPr/>
        </p:nvSpPr>
        <p:spPr bwMode="gray">
          <a:xfrm>
            <a:off x="515566" y="5369668"/>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sp>
        <p:nvSpPr>
          <p:cNvPr id="26" name="TextBox 25"/>
          <p:cNvSpPr txBox="1"/>
          <p:nvPr/>
        </p:nvSpPr>
        <p:spPr bwMode="gray">
          <a:xfrm>
            <a:off x="7431931" y="5408579"/>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5512" y="136634"/>
            <a:ext cx="7536526"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Developing a standardized response</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18</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graphicFrame>
        <p:nvGraphicFramePr>
          <p:cNvPr id="22" name="Content Placeholder 4"/>
          <p:cNvGraphicFramePr>
            <a:graphicFrameLocks/>
          </p:cNvGraphicFramePr>
          <p:nvPr/>
        </p:nvGraphicFramePr>
        <p:xfrm>
          <a:off x="914400" y="2790825"/>
          <a:ext cx="7993062" cy="358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381000" y="1571625"/>
            <a:ext cx="1447740" cy="1846659"/>
          </a:xfrm>
          <a:prstGeom prst="rect">
            <a:avLst/>
          </a:prstGeom>
          <a:solidFill>
            <a:srgbClr val="686DCC"/>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200" dirty="0" smtClean="0"/>
              <a:t>Transition back to care team:</a:t>
            </a:r>
          </a:p>
          <a:p>
            <a:pPr>
              <a:buFont typeface="Arial" pitchFamily="34" charset="0"/>
              <a:buChar char="•"/>
            </a:pPr>
            <a:r>
              <a:rPr lang="en-US" sz="1200" dirty="0" smtClean="0"/>
              <a:t> Achieved Goals</a:t>
            </a:r>
          </a:p>
          <a:p>
            <a:pPr>
              <a:buFont typeface="Arial" pitchFamily="34" charset="0"/>
              <a:buChar char="•"/>
            </a:pPr>
            <a:r>
              <a:rPr lang="en-US" sz="1200" dirty="0" smtClean="0"/>
              <a:t> Disengaged</a:t>
            </a:r>
          </a:p>
          <a:p>
            <a:pPr>
              <a:buFont typeface="Arial" pitchFamily="34" charset="0"/>
              <a:buChar char="•"/>
            </a:pPr>
            <a:r>
              <a:rPr lang="en-US" sz="1200" dirty="0" smtClean="0"/>
              <a:t> CCM provides little to no added value to triple aim goals</a:t>
            </a:r>
          </a:p>
          <a:p>
            <a:endParaRPr lang="en-US" sz="1200" dirty="0" smtClean="0"/>
          </a:p>
          <a:p>
            <a:endParaRPr lang="en-US" dirty="0"/>
          </a:p>
        </p:txBody>
      </p:sp>
      <p:cxnSp>
        <p:nvCxnSpPr>
          <p:cNvPr id="25" name="Curved Connector 24"/>
          <p:cNvCxnSpPr/>
          <p:nvPr/>
        </p:nvCxnSpPr>
        <p:spPr>
          <a:xfrm rot="10800000">
            <a:off x="1981202" y="2271718"/>
            <a:ext cx="1428748" cy="1347782"/>
          </a:xfrm>
          <a:prstGeom prst="curvedConnector3">
            <a:avLst>
              <a:gd name="adj1" fmla="val 50000"/>
            </a:avLst>
          </a:prstGeom>
          <a:ln>
            <a:solidFill>
              <a:schemeClr val="tx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733675" y="1857375"/>
            <a:ext cx="3886200" cy="19050"/>
          </a:xfrm>
          <a:prstGeom prst="straightConnector1">
            <a:avLst/>
          </a:prstGeom>
          <a:ln>
            <a:solidFill>
              <a:schemeClr val="accent1">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46"/>
          <p:cNvGrpSpPr/>
          <p:nvPr/>
        </p:nvGrpSpPr>
        <p:grpSpPr>
          <a:xfrm>
            <a:off x="7203336" y="1438275"/>
            <a:ext cx="1178664" cy="1190625"/>
            <a:chOff x="4861877" y="1058174"/>
            <a:chExt cx="1178664" cy="766131"/>
          </a:xfrm>
          <a:solidFill>
            <a:srgbClr val="686DCC"/>
          </a:solidFill>
        </p:grpSpPr>
        <p:sp>
          <p:nvSpPr>
            <p:cNvPr id="28" name="Rounded Rectangle 27"/>
            <p:cNvSpPr/>
            <p:nvPr/>
          </p:nvSpPr>
          <p:spPr>
            <a:xfrm>
              <a:off x="4861877" y="1058174"/>
              <a:ext cx="1178664" cy="76613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4899276" y="1095573"/>
              <a:ext cx="1103866" cy="6913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050" dirty="0" smtClean="0"/>
                <a:t>High Risk Stratification/ Payer Lists</a:t>
              </a:r>
            </a:p>
            <a:p>
              <a:pPr lvl="0" algn="ctr" defTabSz="577850">
                <a:lnSpc>
                  <a:spcPct val="90000"/>
                </a:lnSpc>
                <a:spcBef>
                  <a:spcPct val="0"/>
                </a:spcBef>
                <a:spcAft>
                  <a:spcPct val="35000"/>
                </a:spcAft>
              </a:pPr>
              <a:r>
                <a:rPr lang="en-US" sz="1050" kern="1200" dirty="0" smtClean="0"/>
                <a:t>PCP Referral</a:t>
              </a:r>
            </a:p>
            <a:p>
              <a:pPr lvl="0" algn="ctr" defTabSz="577850">
                <a:lnSpc>
                  <a:spcPct val="90000"/>
                </a:lnSpc>
                <a:spcBef>
                  <a:spcPct val="0"/>
                </a:spcBef>
                <a:spcAft>
                  <a:spcPct val="35000"/>
                </a:spcAft>
              </a:pPr>
              <a:r>
                <a:rPr lang="en-US" sz="1050" dirty="0" smtClean="0"/>
                <a:t>Inpatient Referrals</a:t>
              </a:r>
              <a:endParaRPr lang="en-US" sz="1050" kern="1200" dirty="0"/>
            </a:p>
          </p:txBody>
        </p:sp>
      </p:grpSp>
      <p:cxnSp>
        <p:nvCxnSpPr>
          <p:cNvPr id="34" name="Curved Connector 33"/>
          <p:cNvCxnSpPr/>
          <p:nvPr/>
        </p:nvCxnSpPr>
        <p:spPr>
          <a:xfrm rot="5400000">
            <a:off x="6143628" y="2343150"/>
            <a:ext cx="1181097" cy="838202"/>
          </a:xfrm>
          <a:prstGeom prst="curvedConnector3">
            <a:avLst>
              <a:gd name="adj1" fmla="val 50000"/>
            </a:avLst>
          </a:prstGeom>
          <a:ln>
            <a:solidFill>
              <a:schemeClr val="tx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bwMode="gray">
          <a:xfrm>
            <a:off x="2733675" y="5276850"/>
            <a:ext cx="914400" cy="914400"/>
          </a:xfrm>
          <a:prstGeom prst="star5">
            <a:avLst/>
          </a:prstGeom>
          <a:solidFill>
            <a:srgbClr val="FFFF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smtClean="0">
              <a:latin typeface="+mn-lt"/>
            </a:endParaRPr>
          </a:p>
        </p:txBody>
      </p:sp>
      <p:pic>
        <p:nvPicPr>
          <p:cNvPr id="17" name="Picture 1" descr="C:\Users\ecarr\AppData\Local\Microsoft\Windows\Temporary Internet Files\Content.Outlook\NZ06J53A\CHA Logo.jpg"/>
          <p:cNvPicPr>
            <a:picLocks noChangeAspect="1" noChangeArrowheads="1"/>
          </p:cNvPicPr>
          <p:nvPr/>
        </p:nvPicPr>
        <p:blipFill>
          <a:blip r:embed="rId8"/>
          <a:srcRect/>
          <a:stretch>
            <a:fillRect/>
          </a:stretch>
        </p:blipFill>
        <p:spPr bwMode="auto">
          <a:xfrm>
            <a:off x="187984" y="138004"/>
            <a:ext cx="3051328" cy="45538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9162" y="285397"/>
            <a:ext cx="8224838" cy="914400"/>
          </a:xfrm>
        </p:spPr>
        <p:txBody>
          <a:bodyPr/>
          <a:lstStyle/>
          <a:p>
            <a:pPr algn="r"/>
            <a:r>
              <a:rPr lang="en-US" dirty="0" smtClean="0">
                <a:solidFill>
                  <a:schemeClr val="accent4">
                    <a:lumMod val="75000"/>
                  </a:schemeClr>
                </a:solidFill>
              </a:rPr>
              <a:t>Our Bi-Directional Validation Process</a:t>
            </a:r>
            <a:endParaRPr lang="en-US" dirty="0">
              <a:solidFill>
                <a:schemeClr val="accent4">
                  <a:lumMod val="75000"/>
                </a:schemeClr>
              </a:solidFill>
            </a:endParaRPr>
          </a:p>
        </p:txBody>
      </p:sp>
      <p:sp>
        <p:nvSpPr>
          <p:cNvPr id="3" name="Slide Number Placeholder 2"/>
          <p:cNvSpPr>
            <a:spLocks noGrp="1"/>
          </p:cNvSpPr>
          <p:nvPr>
            <p:ph type="sldNum" sz="quarter" idx="12"/>
          </p:nvPr>
        </p:nvSpPr>
        <p:spPr/>
        <p:txBody>
          <a:bodyPr/>
          <a:lstStyle/>
          <a:p>
            <a:fld id="{8FE0F801-82B8-4697-8B4B-E3DFE003097F}" type="slidenum">
              <a:rPr lang="en-US" smtClean="0"/>
              <a:pPr/>
              <a:t>19</a:t>
            </a:fld>
            <a:endParaRPr lang="en-US" dirty="0"/>
          </a:p>
        </p:txBody>
      </p:sp>
      <p:sp>
        <p:nvSpPr>
          <p:cNvPr id="4" name="Content Placeholder 3"/>
          <p:cNvSpPr>
            <a:spLocks noGrp="1"/>
          </p:cNvSpPr>
          <p:nvPr>
            <p:ph sz="quarter" idx="15"/>
          </p:nvPr>
        </p:nvSpPr>
        <p:spPr>
          <a:xfrm>
            <a:off x="257855" y="1624462"/>
            <a:ext cx="4144544" cy="4442604"/>
          </a:xfrm>
        </p:spPr>
        <p:txBody>
          <a:bodyPr/>
          <a:lstStyle/>
          <a:p>
            <a:pPr>
              <a:buNone/>
            </a:pPr>
            <a:r>
              <a:rPr lang="en-US" dirty="0" smtClean="0">
                <a:latin typeface="+mj-lt"/>
              </a:rPr>
              <a:t>PCPs validate data driven referrals</a:t>
            </a:r>
            <a:endParaRPr lang="en-US" dirty="0">
              <a:latin typeface="+mj-lt"/>
            </a:endParaRPr>
          </a:p>
        </p:txBody>
      </p:sp>
      <p:pic>
        <p:nvPicPr>
          <p:cNvPr id="5122" name="Picture 2"/>
          <p:cNvPicPr>
            <a:picLocks noGrp="1" noChangeAspect="1" noChangeArrowheads="1"/>
          </p:cNvPicPr>
          <p:nvPr>
            <p:ph sz="quarter" idx="16"/>
          </p:nvPr>
        </p:nvPicPr>
        <p:blipFill>
          <a:blip r:embed="rId3"/>
          <a:srcRect/>
          <a:stretch>
            <a:fillRect/>
          </a:stretch>
        </p:blipFill>
        <p:spPr bwMode="auto">
          <a:xfrm>
            <a:off x="4385582" y="1723897"/>
            <a:ext cx="4175125" cy="4537493"/>
          </a:xfrm>
          <a:prstGeom prst="rect">
            <a:avLst/>
          </a:prstGeom>
          <a:noFill/>
          <a:ln w="9525">
            <a:noFill/>
            <a:miter lim="800000"/>
            <a:headEnd/>
            <a:tailEnd/>
          </a:ln>
        </p:spPr>
      </p:pic>
      <p:sp>
        <p:nvSpPr>
          <p:cNvPr id="9" name="TextBox 8"/>
          <p:cNvSpPr txBox="1"/>
          <p:nvPr/>
        </p:nvSpPr>
        <p:spPr bwMode="gray">
          <a:xfrm>
            <a:off x="4546121" y="1423359"/>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10" name="TextBox 9"/>
          <p:cNvSpPr txBox="1"/>
          <p:nvPr/>
        </p:nvSpPr>
        <p:spPr bwMode="gray">
          <a:xfrm>
            <a:off x="4584452" y="1651188"/>
            <a:ext cx="914400" cy="914400"/>
          </a:xfrm>
          <a:prstGeom prst="rect">
            <a:avLst/>
          </a:prstGeom>
          <a:noFill/>
        </p:spPr>
        <p:txBody>
          <a:bodyPr wrap="none" lIns="45720" rIns="45720" rtlCol="0">
            <a:noAutofit/>
          </a:bodyPr>
          <a:lstStyle/>
          <a:p>
            <a:pPr algn="l">
              <a:spcBef>
                <a:spcPts val="400"/>
              </a:spcBef>
            </a:pPr>
            <a:r>
              <a:rPr lang="en-US" sz="2000" dirty="0" smtClean="0">
                <a:latin typeface="+mn-lt"/>
              </a:rPr>
              <a:t>Care Managers validate PCP referrals</a:t>
            </a:r>
          </a:p>
        </p:txBody>
      </p:sp>
      <p:sp>
        <p:nvSpPr>
          <p:cNvPr id="11" name="Rectangle 10"/>
          <p:cNvSpPr/>
          <p:nvPr/>
        </p:nvSpPr>
        <p:spPr>
          <a:xfrm>
            <a:off x="-359229" y="2463457"/>
            <a:ext cx="4572000" cy="2585323"/>
          </a:xfrm>
          <a:prstGeom prst="rect">
            <a:avLst/>
          </a:prstGeom>
        </p:spPr>
        <p:txBody>
          <a:bodyPr wrap="square">
            <a:spAutoFit/>
          </a:bodyPr>
          <a:lstStyle/>
          <a:p>
            <a:pPr marL="1181862" lvl="2" indent="-514350">
              <a:buAutoNum type="arabicParenR"/>
            </a:pPr>
            <a:r>
              <a:rPr lang="en-US" dirty="0" smtClean="0"/>
              <a:t>“Would you be surprised if this patient is hospitalized or has ED visit in next 6 mo?”</a:t>
            </a:r>
          </a:p>
          <a:p>
            <a:pPr marL="1181862" lvl="2" indent="-514350">
              <a:buAutoNum type="arabicParenR"/>
            </a:pPr>
            <a:endParaRPr lang="en-US" dirty="0" smtClean="0"/>
          </a:p>
          <a:p>
            <a:pPr marL="1181862" lvl="2" indent="-514350">
              <a:buAutoNum type="arabicParenR"/>
            </a:pPr>
            <a:r>
              <a:rPr lang="en-US" dirty="0" smtClean="0"/>
              <a:t>Will this patient engage with care manager?</a:t>
            </a:r>
          </a:p>
          <a:p>
            <a:pPr marL="1181862" lvl="2" indent="-514350">
              <a:buAutoNum type="arabicParenR"/>
            </a:pPr>
            <a:endParaRPr lang="en-US" dirty="0" smtClean="0"/>
          </a:p>
          <a:p>
            <a:pPr marL="1181862" lvl="2" indent="-514350">
              <a:buAutoNum type="arabicParenR"/>
            </a:pPr>
            <a:r>
              <a:rPr lang="en-US" dirty="0" smtClean="0"/>
              <a:t>What is the focal area for care management intervention?</a:t>
            </a:r>
          </a:p>
        </p:txBody>
      </p:sp>
      <p:pic>
        <p:nvPicPr>
          <p:cNvPr id="14" name="Picture 1" descr="C:\Users\ecarr\AppData\Local\Microsoft\Windows\Temporary Internet Files\Content.Outlook\NZ06J53A\CHA Logo.jpg"/>
          <p:cNvPicPr>
            <a:picLocks noChangeAspect="1" noChangeArrowheads="1"/>
          </p:cNvPicPr>
          <p:nvPr/>
        </p:nvPicPr>
        <p:blipFill>
          <a:blip r:embed="rId4"/>
          <a:srcRect/>
          <a:stretch>
            <a:fillRect/>
          </a:stretch>
        </p:blipFill>
        <p:spPr bwMode="auto">
          <a:xfrm>
            <a:off x="187983" y="138003"/>
            <a:ext cx="3278039" cy="50053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4013" y="568200"/>
            <a:ext cx="7900663" cy="992786"/>
          </a:xfrm>
        </p:spPr>
        <p:txBody>
          <a:bodyPr/>
          <a:lstStyle/>
          <a:p>
            <a:pPr algn="r">
              <a:spcBef>
                <a:spcPts val="600"/>
              </a:spcBef>
            </a:pP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t/>
            </a:r>
            <a:br>
              <a:rPr lang="en-US" dirty="0" smtClean="0"/>
            </a:br>
            <a:r>
              <a:rPr lang="en-US" u="sng" dirty="0" smtClean="0">
                <a:solidFill>
                  <a:schemeClr val="accent4">
                    <a:lumMod val="75000"/>
                  </a:schemeClr>
                </a:solidFill>
              </a:rPr>
              <a:t>Goals of the Day</a:t>
            </a:r>
            <a:r>
              <a:rPr lang="en-US" sz="2400" dirty="0" smtClean="0">
                <a:latin typeface="+mn-lt"/>
              </a:rPr>
              <a:t/>
            </a:r>
            <a:br>
              <a:rPr lang="en-US" sz="2400" dirty="0" smtClean="0">
                <a:latin typeface="+mn-lt"/>
              </a:rPr>
            </a:br>
            <a:endParaRPr lang="en-US" sz="2400" dirty="0"/>
          </a:p>
        </p:txBody>
      </p:sp>
      <p:sp>
        <p:nvSpPr>
          <p:cNvPr id="11" name="Slide Number Placeholder 10"/>
          <p:cNvSpPr>
            <a:spLocks noGrp="1"/>
          </p:cNvSpPr>
          <p:nvPr>
            <p:ph type="sldNum" sz="quarter" idx="12"/>
          </p:nvPr>
        </p:nvSpPr>
        <p:spPr/>
        <p:txBody>
          <a:bodyPr/>
          <a:lstStyle/>
          <a:p>
            <a:fld id="{8FE0F801-82B8-4697-8B4B-E3DFE003097F}" type="slidenum">
              <a:rPr lang="en-US" smtClean="0"/>
              <a:pPr/>
              <a:t>2</a:t>
            </a:fld>
            <a:endParaRPr lang="en-US" dirty="0"/>
          </a:p>
        </p:txBody>
      </p:sp>
      <p:sp>
        <p:nvSpPr>
          <p:cNvPr id="7" name="Rectangle 6"/>
          <p:cNvSpPr/>
          <p:nvPr/>
        </p:nvSpPr>
        <p:spPr>
          <a:xfrm>
            <a:off x="360707" y="1814867"/>
            <a:ext cx="8620897" cy="4093428"/>
          </a:xfrm>
          <a:prstGeom prst="rect">
            <a:avLst/>
          </a:prstGeom>
        </p:spPr>
        <p:txBody>
          <a:bodyPr wrap="square">
            <a:spAutoFit/>
          </a:bodyPr>
          <a:lstStyle/>
          <a:p>
            <a:pPr marL="514350" indent="-514350">
              <a:buAutoNum type="arabicPeriod"/>
            </a:pPr>
            <a:r>
              <a:rPr lang="en-US" sz="2600" dirty="0" smtClean="0"/>
              <a:t>Learn the evolution of a complex care management (CCM) program at a public safety net hospital</a:t>
            </a:r>
          </a:p>
          <a:p>
            <a:pPr marL="514350" indent="-514350"/>
            <a:endParaRPr lang="en-US" sz="2600" dirty="0" smtClean="0"/>
          </a:p>
          <a:p>
            <a:pPr marL="514350" indent="-514350"/>
            <a:r>
              <a:rPr lang="en-US" sz="2600" dirty="0" smtClean="0"/>
              <a:t>2.   Describe the benefits of complex care management to patients and care teams</a:t>
            </a:r>
          </a:p>
          <a:p>
            <a:pPr marL="514350" indent="-514350"/>
            <a:endParaRPr lang="en-US" sz="2600" dirty="0" smtClean="0"/>
          </a:p>
          <a:p>
            <a:pPr marL="514350" indent="-514350"/>
            <a:r>
              <a:rPr lang="en-US" sz="2600" dirty="0" smtClean="0"/>
              <a:t>3.   Explore tools for patient identification and engagement</a:t>
            </a:r>
          </a:p>
          <a:p>
            <a:pPr marL="514350" indent="-514350"/>
            <a:endParaRPr lang="en-US" sz="2600" dirty="0" smtClean="0"/>
          </a:p>
          <a:p>
            <a:pPr marL="514350" indent="-514350"/>
            <a:r>
              <a:rPr lang="en-US" sz="2600" dirty="0" smtClean="0"/>
              <a:t>4    Review operational and financial outcomes	</a:t>
            </a:r>
            <a:endParaRPr lang="en-US" sz="2000" dirty="0"/>
          </a:p>
        </p:txBody>
      </p:sp>
      <p:sp>
        <p:nvSpPr>
          <p:cNvPr id="9" name="TextBox 8"/>
          <p:cNvSpPr txBox="1"/>
          <p:nvPr/>
        </p:nvSpPr>
        <p:spPr bwMode="gray">
          <a:xfrm>
            <a:off x="543698" y="1433383"/>
            <a:ext cx="914400" cy="914400"/>
          </a:xfrm>
          <a:prstGeom prst="rect">
            <a:avLst/>
          </a:prstGeom>
          <a:noFill/>
        </p:spPr>
        <p:txBody>
          <a:bodyPr wrap="none" lIns="45720" rIns="45720" rtlCol="0">
            <a:noAutofit/>
          </a:bodyPr>
          <a:lstStyle/>
          <a:p>
            <a:pPr algn="l">
              <a:spcBef>
                <a:spcPts val="400"/>
              </a:spcBef>
            </a:pPr>
            <a:endParaRPr lang="en-US" sz="3600" dirty="0" smtClean="0">
              <a:latin typeface="+mn-lt"/>
            </a:endParaRPr>
          </a:p>
        </p:txBody>
      </p:sp>
      <p:pic>
        <p:nvPicPr>
          <p:cNvPr id="8"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314325" y="466725"/>
            <a:ext cx="3171825" cy="4381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8704" y="126905"/>
            <a:ext cx="7536526"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Care Management Assessment</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20</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22" name="Picture 1" descr="C:\Users\ecarr\AppData\Local\Microsoft\Windows\Temporary Internet Files\Content.Outlook\W0SU633T\CHA Logo.png"/>
          <p:cNvPicPr>
            <a:picLocks noChangeAspect="1" noChangeArrowheads="1"/>
          </p:cNvPicPr>
          <p:nvPr/>
        </p:nvPicPr>
        <p:blipFill>
          <a:blip r:embed="rId4" cstate="print"/>
          <a:srcRect/>
          <a:stretch>
            <a:fillRect/>
          </a:stretch>
        </p:blipFill>
        <p:spPr bwMode="auto">
          <a:xfrm>
            <a:off x="199214" y="165978"/>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5" name="TextBox 24"/>
          <p:cNvSpPr txBox="1"/>
          <p:nvPr/>
        </p:nvSpPr>
        <p:spPr bwMode="gray">
          <a:xfrm>
            <a:off x="515566" y="5369668"/>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sp>
        <p:nvSpPr>
          <p:cNvPr id="26" name="TextBox 25"/>
          <p:cNvSpPr txBox="1"/>
          <p:nvPr/>
        </p:nvSpPr>
        <p:spPr bwMode="gray">
          <a:xfrm>
            <a:off x="7431931" y="5408579"/>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graphicFrame>
        <p:nvGraphicFramePr>
          <p:cNvPr id="18434" name="Content Placeholder 3"/>
          <p:cNvGraphicFramePr>
            <a:graphicFrameLocks noGrp="1"/>
          </p:cNvGraphicFramePr>
          <p:nvPr/>
        </p:nvGraphicFramePr>
        <p:xfrm>
          <a:off x="609600" y="1295400"/>
          <a:ext cx="8077200" cy="5334000"/>
        </p:xfrm>
        <a:graphic>
          <a:graphicData uri="http://schemas.openxmlformats.org/presentationml/2006/ole">
            <mc:AlternateContent xmlns:mc="http://schemas.openxmlformats.org/markup-compatibility/2006">
              <mc:Choice xmlns:v="urn:schemas-microsoft-com:vml" Requires="v">
                <p:oleObj spid="_x0000_s18435" name="Acrobat Document" r:id="rId5" imgW="8910000" imgH="6885000" progId="AcroExch.Document.7">
                  <p:embed/>
                </p:oleObj>
              </mc:Choice>
              <mc:Fallback>
                <p:oleObj name="Acrobat Document" r:id="rId5" imgW="8910000" imgH="6885000" progId="AcroExch.Document.7">
                  <p:embed/>
                  <p:pic>
                    <p:nvPicPr>
                      <p:cNvPr id="0" name="Content Placeholder 3"/>
                      <p:cNvPicPr>
                        <a:picLocks noGr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95400"/>
                        <a:ext cx="8077200"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5512" y="564651"/>
            <a:ext cx="7536526"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Developing a Standard Response</a:t>
            </a:r>
            <a:br>
              <a:rPr lang="en-US" dirty="0" smtClean="0">
                <a:solidFill>
                  <a:schemeClr val="accent4">
                    <a:lumMod val="75000"/>
                  </a:schemeClr>
                </a:solidFill>
              </a:rPr>
            </a:br>
            <a:r>
              <a:rPr lang="en-US" dirty="0" smtClean="0">
                <a:solidFill>
                  <a:schemeClr val="accent4">
                    <a:lumMod val="75000"/>
                  </a:schemeClr>
                </a:solidFill>
              </a:rPr>
              <a:t>“My Care Plan”</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21</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520508"/>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034348" y="1306492"/>
            <a:ext cx="914400" cy="914400"/>
          </a:xfrm>
          <a:prstGeom prst="rect">
            <a:avLst/>
          </a:prstGeom>
          <a:noFill/>
        </p:spPr>
        <p:txBody>
          <a:bodyPr wrap="none" lIns="45720" rIns="45720" rtlCol="0">
            <a:noAutofit/>
          </a:bodyPr>
          <a:lstStyle/>
          <a:p>
            <a:pPr algn="l">
              <a:spcBef>
                <a:spcPts val="400"/>
              </a:spcBef>
            </a:pPr>
            <a:endParaRPr lang="en-US" sz="2400" dirty="0" smtClean="0"/>
          </a:p>
          <a:p>
            <a:pPr marL="457200" indent="-457200" algn="l">
              <a:spcBef>
                <a:spcPts val="400"/>
              </a:spcBef>
              <a:buAutoNum type="arabicPeriod"/>
            </a:pPr>
            <a:r>
              <a:rPr lang="en-US" sz="2400" dirty="0" smtClean="0">
                <a:latin typeface="+mn-lt"/>
              </a:rPr>
              <a:t>My Goals to Improve my Health</a:t>
            </a:r>
          </a:p>
          <a:p>
            <a:pPr marL="457200" indent="-457200" algn="l">
              <a:spcBef>
                <a:spcPts val="400"/>
              </a:spcBef>
              <a:buAutoNum type="arabicPeriod"/>
            </a:pPr>
            <a:endParaRPr lang="en-US" sz="1000" dirty="0" smtClean="0">
              <a:latin typeface="+mn-lt"/>
            </a:endParaRPr>
          </a:p>
          <a:p>
            <a:pPr algn="l">
              <a:spcBef>
                <a:spcPts val="400"/>
              </a:spcBef>
            </a:pPr>
            <a:r>
              <a:rPr lang="en-US" sz="2400" dirty="0" smtClean="0"/>
              <a:t>2.  My Medical Team’s Goals</a:t>
            </a:r>
            <a:endParaRPr lang="en-US" sz="1000" dirty="0" smtClean="0"/>
          </a:p>
          <a:p>
            <a:pPr algn="l">
              <a:spcBef>
                <a:spcPts val="400"/>
              </a:spcBef>
            </a:pPr>
            <a:endParaRPr lang="en-US" sz="1000" dirty="0" smtClean="0"/>
          </a:p>
          <a:p>
            <a:pPr algn="l">
              <a:spcBef>
                <a:spcPts val="400"/>
              </a:spcBef>
            </a:pPr>
            <a:r>
              <a:rPr lang="en-US" sz="2400" dirty="0" smtClean="0">
                <a:latin typeface="+mn-lt"/>
              </a:rPr>
              <a:t>3.  Challenges to Meeting my Goals</a:t>
            </a:r>
          </a:p>
          <a:p>
            <a:pPr algn="l">
              <a:spcBef>
                <a:spcPts val="400"/>
              </a:spcBef>
            </a:pPr>
            <a:endParaRPr lang="en-US" sz="1000" dirty="0" smtClean="0">
              <a:latin typeface="+mn-lt"/>
            </a:endParaRPr>
          </a:p>
          <a:p>
            <a:pPr algn="l">
              <a:spcBef>
                <a:spcPts val="400"/>
              </a:spcBef>
            </a:pPr>
            <a:r>
              <a:rPr lang="en-US" sz="2400" dirty="0" smtClean="0"/>
              <a:t>4.  My Strengths and Supports to Meet my Goals</a:t>
            </a:r>
          </a:p>
          <a:p>
            <a:pPr algn="l">
              <a:spcBef>
                <a:spcPts val="400"/>
              </a:spcBef>
            </a:pPr>
            <a:endParaRPr lang="en-US" sz="1000" dirty="0" smtClean="0"/>
          </a:p>
          <a:p>
            <a:pPr algn="l">
              <a:spcBef>
                <a:spcPts val="400"/>
              </a:spcBef>
            </a:pPr>
            <a:r>
              <a:rPr lang="en-US" sz="2400" dirty="0" smtClean="0">
                <a:latin typeface="+mn-lt"/>
              </a:rPr>
              <a:t>5.  My Healthcare Team</a:t>
            </a:r>
          </a:p>
          <a:p>
            <a:pPr algn="l">
              <a:spcBef>
                <a:spcPts val="400"/>
              </a:spcBef>
            </a:pPr>
            <a:endParaRPr lang="en-US" sz="1000" dirty="0" smtClean="0">
              <a:latin typeface="+mn-lt"/>
            </a:endParaRPr>
          </a:p>
          <a:p>
            <a:pPr algn="l">
              <a:spcBef>
                <a:spcPts val="400"/>
              </a:spcBef>
            </a:pPr>
            <a:r>
              <a:rPr lang="en-US" sz="2400" dirty="0" smtClean="0"/>
              <a:t>6.  My Action Plan</a:t>
            </a:r>
          </a:p>
          <a:p>
            <a:pPr algn="l">
              <a:spcBef>
                <a:spcPts val="400"/>
              </a:spcBef>
            </a:pPr>
            <a:endParaRPr lang="en-US" sz="1000" dirty="0" smtClean="0"/>
          </a:p>
          <a:p>
            <a:pPr algn="l">
              <a:spcBef>
                <a:spcPts val="400"/>
              </a:spcBef>
            </a:pPr>
            <a:r>
              <a:rPr lang="en-US" sz="2400" dirty="0" smtClean="0">
                <a:latin typeface="+mn-lt"/>
              </a:rPr>
              <a:t>7.  My confidence that I can Follow My Action Plan is:</a:t>
            </a:r>
          </a:p>
          <a:p>
            <a:pPr algn="l">
              <a:spcBef>
                <a:spcPts val="400"/>
              </a:spcBef>
            </a:pPr>
            <a:endParaRPr lang="en-US" sz="2400" dirty="0" smtClean="0">
              <a:latin typeface="+mn-lt"/>
            </a:endParaRPr>
          </a:p>
        </p:txBody>
      </p:sp>
      <p:sp>
        <p:nvSpPr>
          <p:cNvPr id="18" name="TextBox 17"/>
          <p:cNvSpPr txBox="1"/>
          <p:nvPr/>
        </p:nvSpPr>
        <p:spPr bwMode="gray">
          <a:xfrm>
            <a:off x="693964" y="1736272"/>
            <a:ext cx="914400" cy="914400"/>
          </a:xfrm>
          <a:prstGeom prst="rect">
            <a:avLst/>
          </a:prstGeom>
          <a:noFill/>
        </p:spPr>
        <p:txBody>
          <a:bodyPr wrap="none" lIns="45720" rIns="45720" rtlCol="0">
            <a:noAutofit/>
          </a:bodyPr>
          <a:lstStyle/>
          <a:p>
            <a:pPr algn="l">
              <a:spcBef>
                <a:spcPts val="400"/>
              </a:spcBef>
            </a:pPr>
            <a:endParaRPr lang="en-US" sz="2400" dirty="0" smtClean="0"/>
          </a:p>
        </p:txBody>
      </p:sp>
      <p:pic>
        <p:nvPicPr>
          <p:cNvPr id="10" name="Picture 1" descr="C:\Users\ecarr\AppData\Local\Microsoft\Windows\Temporary Internet Files\Content.Outlook\NZ06J53A\CHA Logo.jpg"/>
          <p:cNvPicPr>
            <a:picLocks noChangeAspect="1" noChangeArrowheads="1"/>
          </p:cNvPicPr>
          <p:nvPr/>
        </p:nvPicPr>
        <p:blipFill>
          <a:blip r:embed="rId3"/>
          <a:srcRect/>
          <a:stretch>
            <a:fillRect/>
          </a:stretch>
        </p:blipFill>
        <p:spPr bwMode="auto">
          <a:xfrm>
            <a:off x="132944" y="173005"/>
            <a:ext cx="2864099" cy="500533"/>
          </a:xfrm>
          <a:prstGeom prst="rect">
            <a:avLst/>
          </a:prstGeom>
          <a:noFill/>
        </p:spPr>
      </p:pic>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87486" y="181538"/>
            <a:ext cx="5856514" cy="992786"/>
          </a:xfrm>
        </p:spPr>
        <p:txBody>
          <a:bodyPr/>
          <a:lstStyle/>
          <a:p>
            <a:pPr algn="r">
              <a:spcBef>
                <a:spcPts val="600"/>
              </a:spcBef>
            </a:pPr>
            <a:r>
              <a:rPr lang="en-US" dirty="0" smtClean="0"/>
              <a:t/>
            </a:r>
            <a:br>
              <a:rPr lang="en-US" dirty="0" smtClean="0"/>
            </a:br>
            <a:r>
              <a:rPr lang="en-US" sz="2800" dirty="0" smtClean="0">
                <a:solidFill>
                  <a:schemeClr val="accent4">
                    <a:lumMod val="75000"/>
                  </a:schemeClr>
                </a:solidFill>
              </a:rPr>
              <a:t>Developing a Standardized Response: Is this a Complex Care Patient?</a:t>
            </a:r>
            <a:endParaRPr lang="en-US" sz="28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22</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sp>
        <p:nvSpPr>
          <p:cNvPr id="17" name="TextBox 16"/>
          <p:cNvSpPr txBox="1"/>
          <p:nvPr/>
        </p:nvSpPr>
        <p:spPr bwMode="gray">
          <a:xfrm>
            <a:off x="990599" y="2000249"/>
            <a:ext cx="6391275" cy="1419225"/>
          </a:xfrm>
          <a:prstGeom prst="rect">
            <a:avLst/>
          </a:prstGeom>
          <a:noFill/>
        </p:spPr>
        <p:txBody>
          <a:bodyPr wrap="none" lIns="45720" rIns="45720" rtlCol="0">
            <a:noAutofit/>
          </a:bodyPr>
          <a:lstStyle/>
          <a:p>
            <a:pPr marL="342900" indent="-342900" algn="l">
              <a:spcBef>
                <a:spcPts val="400"/>
              </a:spcBef>
              <a:buAutoNum type="arabicPeriod"/>
            </a:pPr>
            <a:endParaRPr lang="en-US" sz="1400" dirty="0" smtClean="0"/>
          </a:p>
        </p:txBody>
      </p:sp>
      <p:sp>
        <p:nvSpPr>
          <p:cNvPr id="9" name="Rectangle 2"/>
          <p:cNvSpPr txBox="1">
            <a:spLocks noChangeArrowheads="1"/>
          </p:cNvSpPr>
          <p:nvPr/>
        </p:nvSpPr>
        <p:spPr>
          <a:xfrm>
            <a:off x="457200" y="1371599"/>
            <a:ext cx="8229600" cy="409575"/>
          </a:xfrm>
          <a:prstGeom prst="rect">
            <a:avLst/>
          </a:prstGeom>
        </p:spPr>
        <p:txBody>
          <a:bodyPr vert="horz" t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Calibri" pitchFamily="34" charset="0"/>
                <a:ea typeface="+mj-ea"/>
                <a:cs typeface="+mj-cs"/>
              </a:rPr>
              <a:t>How we identify patients</a:t>
            </a:r>
            <a:r>
              <a:rPr kumimoji="0" lang="en-US" sz="1600" b="1" i="0" u="none" strike="noStrike" kern="1200" cap="none" spc="0" normalizeH="0" noProof="0" dirty="0" smtClean="0">
                <a:ln>
                  <a:noFill/>
                </a:ln>
                <a:solidFill>
                  <a:schemeClr val="tx1"/>
                </a:solidFill>
                <a:effectLst/>
                <a:uLnTx/>
                <a:uFillTx/>
                <a:latin typeface="Calibri" pitchFamily="34" charset="0"/>
                <a:ea typeface="+mj-ea"/>
                <a:cs typeface="+mj-cs"/>
              </a:rPr>
              <a:t> in CCM (so go looking for the care plan!)</a:t>
            </a:r>
            <a:endParaRPr kumimoji="0" lang="en-US" sz="1600" b="1" i="0" u="none" strike="noStrike" kern="1200" cap="none" spc="0" normalizeH="0" baseline="0" noProof="0" dirty="0" smtClean="0">
              <a:ln>
                <a:noFill/>
              </a:ln>
              <a:solidFill>
                <a:schemeClr val="tx1"/>
              </a:solidFill>
              <a:effectLst/>
              <a:uLnTx/>
              <a:uFillTx/>
              <a:latin typeface="Calibri" pitchFamily="34" charset="0"/>
              <a:ea typeface="+mj-ea"/>
              <a:cs typeface="+mj-cs"/>
            </a:endParaRPr>
          </a:p>
        </p:txBody>
      </p:sp>
      <p:pic>
        <p:nvPicPr>
          <p:cNvPr id="12" name="Picture 1" descr="C:\Users\ecarr\AppData\Local\Microsoft\Windows\Temporary Internet Files\Content.Outlook\NZ06J53A\CHA Logo.jpg"/>
          <p:cNvPicPr>
            <a:picLocks noChangeAspect="1" noChangeArrowheads="1"/>
          </p:cNvPicPr>
          <p:nvPr/>
        </p:nvPicPr>
        <p:blipFill>
          <a:blip r:embed="rId3"/>
          <a:srcRect/>
          <a:stretch>
            <a:fillRect/>
          </a:stretch>
        </p:blipFill>
        <p:spPr bwMode="auto">
          <a:xfrm>
            <a:off x="143080" y="370685"/>
            <a:ext cx="3278039" cy="500533"/>
          </a:xfrm>
          <a:prstGeom prst="rect">
            <a:avLst/>
          </a:prstGeom>
          <a:noFill/>
        </p:spPr>
      </p:pic>
      <p:pic>
        <p:nvPicPr>
          <p:cNvPr id="13" name="Picture 2" descr="C:\Users\ALNWOZ~1\AppData\Local\Temp\SNAGHTML1c187716.PNG"/>
          <p:cNvPicPr>
            <a:picLocks noChangeAspect="1" noChangeArrowheads="1"/>
          </p:cNvPicPr>
          <p:nvPr/>
        </p:nvPicPr>
        <p:blipFill>
          <a:blip r:embed="rId4" cstate="print"/>
          <a:srcRect/>
          <a:stretch>
            <a:fillRect/>
          </a:stretch>
        </p:blipFill>
        <p:spPr bwMode="auto">
          <a:xfrm>
            <a:off x="457200" y="1785257"/>
            <a:ext cx="8240486" cy="486591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84714" y="147519"/>
            <a:ext cx="5987143" cy="992786"/>
          </a:xfrm>
        </p:spPr>
        <p:txBody>
          <a:bodyPr/>
          <a:lstStyle/>
          <a:p>
            <a:pPr algn="r">
              <a:spcBef>
                <a:spcPts val="600"/>
              </a:spcBef>
            </a:pPr>
            <a:r>
              <a:rPr lang="en-US" dirty="0" smtClean="0"/>
              <a:t/>
            </a:r>
            <a:br>
              <a:rPr lang="en-US" dirty="0" smtClean="0"/>
            </a:br>
            <a:r>
              <a:rPr lang="en-US" dirty="0" smtClean="0"/>
              <a:t/>
            </a:r>
            <a:br>
              <a:rPr lang="en-US" dirty="0" smtClean="0"/>
            </a:br>
            <a:r>
              <a:rPr lang="en-US" dirty="0" smtClean="0"/>
              <a:t> </a:t>
            </a:r>
            <a:r>
              <a:rPr lang="en-US" sz="2800" dirty="0" smtClean="0">
                <a:solidFill>
                  <a:schemeClr val="accent4">
                    <a:lumMod val="75000"/>
                  </a:schemeClr>
                </a:solidFill>
              </a:rPr>
              <a:t>Developing a Standardized Response: </a:t>
            </a:r>
            <a:br>
              <a:rPr lang="en-US" sz="2800" dirty="0" smtClean="0">
                <a:solidFill>
                  <a:schemeClr val="accent4">
                    <a:lumMod val="75000"/>
                  </a:schemeClr>
                </a:solidFill>
              </a:rPr>
            </a:br>
            <a:r>
              <a:rPr lang="en-US" sz="2800" dirty="0" smtClean="0">
                <a:solidFill>
                  <a:schemeClr val="accent4">
                    <a:lumMod val="75000"/>
                  </a:schemeClr>
                </a:solidFill>
              </a:rPr>
              <a:t>Where our care plan resides</a:t>
            </a:r>
            <a:endParaRPr lang="en-US" sz="28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23</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sp>
        <p:nvSpPr>
          <p:cNvPr id="17" name="TextBox 16"/>
          <p:cNvSpPr txBox="1"/>
          <p:nvPr/>
        </p:nvSpPr>
        <p:spPr bwMode="gray">
          <a:xfrm>
            <a:off x="990600" y="1971675"/>
            <a:ext cx="6391274" cy="1000124"/>
          </a:xfrm>
          <a:prstGeom prst="rect">
            <a:avLst/>
          </a:prstGeom>
          <a:noFill/>
        </p:spPr>
        <p:txBody>
          <a:bodyPr wrap="none" lIns="45720" rIns="45720" rtlCol="0">
            <a:noAutofit/>
          </a:bodyPr>
          <a:lstStyle/>
          <a:p>
            <a:pPr marL="342900" indent="-342900" algn="l">
              <a:spcBef>
                <a:spcPts val="400"/>
              </a:spcBef>
              <a:buAutoNum type="arabicPeriod"/>
            </a:pPr>
            <a:endParaRPr lang="en-US" sz="1400" dirty="0" smtClean="0"/>
          </a:p>
        </p:txBody>
      </p:sp>
      <p:sp>
        <p:nvSpPr>
          <p:cNvPr id="18" name="TextBox 17"/>
          <p:cNvSpPr txBox="1"/>
          <p:nvPr/>
        </p:nvSpPr>
        <p:spPr bwMode="gray">
          <a:xfrm>
            <a:off x="438150" y="1543050"/>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12" name="Picture 1" descr="C:\Users\ecarr\AppData\Local\Microsoft\Windows\Temporary Internet Files\Content.Outlook\NZ06J53A\CHA Logo.jpg"/>
          <p:cNvPicPr>
            <a:picLocks noChangeAspect="1" noChangeArrowheads="1"/>
          </p:cNvPicPr>
          <p:nvPr/>
        </p:nvPicPr>
        <p:blipFill>
          <a:blip r:embed="rId3"/>
          <a:srcRect/>
          <a:stretch>
            <a:fillRect/>
          </a:stretch>
        </p:blipFill>
        <p:spPr bwMode="auto">
          <a:xfrm>
            <a:off x="163286" y="378849"/>
            <a:ext cx="3065485" cy="500533"/>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413657" y="1621971"/>
            <a:ext cx="8022773" cy="4931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7474" y="231884"/>
            <a:ext cx="7536526"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Care Manager Notification of Admission/ED visit</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24</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sp>
        <p:nvSpPr>
          <p:cNvPr id="17" name="TextBox 16"/>
          <p:cNvSpPr txBox="1"/>
          <p:nvPr/>
        </p:nvSpPr>
        <p:spPr bwMode="gray">
          <a:xfrm>
            <a:off x="990599" y="2000249"/>
            <a:ext cx="6391275" cy="1419225"/>
          </a:xfrm>
          <a:prstGeom prst="rect">
            <a:avLst/>
          </a:prstGeom>
          <a:noFill/>
        </p:spPr>
        <p:txBody>
          <a:bodyPr wrap="none" lIns="45720" rIns="45720" rtlCol="0">
            <a:noAutofit/>
          </a:bodyPr>
          <a:lstStyle/>
          <a:p>
            <a:pPr marL="342900" indent="-342900" algn="l">
              <a:spcBef>
                <a:spcPts val="400"/>
              </a:spcBef>
              <a:buAutoNum type="arabicPeriod"/>
            </a:pPr>
            <a:endParaRPr lang="en-US" sz="1400" dirty="0" smtClean="0"/>
          </a:p>
        </p:txBody>
      </p:sp>
      <p:sp>
        <p:nvSpPr>
          <p:cNvPr id="9" name="Rectangle 2"/>
          <p:cNvSpPr txBox="1">
            <a:spLocks noChangeArrowheads="1"/>
          </p:cNvSpPr>
          <p:nvPr/>
        </p:nvSpPr>
        <p:spPr>
          <a:xfrm>
            <a:off x="576943" y="1436913"/>
            <a:ext cx="8229600" cy="409576"/>
          </a:xfrm>
          <a:prstGeom prst="rect">
            <a:avLst/>
          </a:prstGeom>
        </p:spPr>
        <p:txBody>
          <a:bodyPr vert="horz" tIns="0" bIns="0" anchor="b">
            <a:noAutofit/>
          </a:bodyPr>
          <a:lstStyle/>
          <a:p>
            <a:pPr lvl="0">
              <a:spcBef>
                <a:spcPct val="0"/>
              </a:spcBef>
              <a:defRPr/>
            </a:pPr>
            <a:endParaRPr kumimoji="0" lang="en-US" sz="1600" b="1" i="0" u="none" strike="noStrike" kern="1200" cap="none" spc="0" normalizeH="0" baseline="0" noProof="0" dirty="0" smtClean="0">
              <a:ln>
                <a:noFill/>
              </a:ln>
              <a:solidFill>
                <a:schemeClr val="tx1"/>
              </a:solidFill>
              <a:effectLst/>
              <a:uLnTx/>
              <a:uFillTx/>
              <a:latin typeface="Calibri" pitchFamily="34" charset="0"/>
              <a:ea typeface="+mj-ea"/>
              <a:cs typeface="+mj-cs"/>
            </a:endParaRPr>
          </a:p>
        </p:txBody>
      </p:sp>
      <p:pic>
        <p:nvPicPr>
          <p:cNvPr id="12" name="Picture 1" descr="C:\Users\ecarr\AppData\Local\Microsoft\Windows\Temporary Internet Files\Content.Outlook\NZ06J53A\CHA Logo.jpg"/>
          <p:cNvPicPr>
            <a:picLocks noChangeAspect="1" noChangeArrowheads="1"/>
          </p:cNvPicPr>
          <p:nvPr/>
        </p:nvPicPr>
        <p:blipFill>
          <a:blip r:embed="rId3"/>
          <a:srcRect/>
          <a:stretch>
            <a:fillRect/>
          </a:stretch>
        </p:blipFill>
        <p:spPr bwMode="auto">
          <a:xfrm>
            <a:off x="207033" y="157053"/>
            <a:ext cx="3278039" cy="500533"/>
          </a:xfrm>
          <a:prstGeom prst="rect">
            <a:avLst/>
          </a:prstGeom>
          <a:noFill/>
        </p:spPr>
      </p:pic>
      <p:pic>
        <p:nvPicPr>
          <p:cNvPr id="15" name="Picture 2"/>
          <p:cNvPicPr>
            <a:picLocks noChangeAspect="1" noChangeArrowheads="1"/>
          </p:cNvPicPr>
          <p:nvPr/>
        </p:nvPicPr>
        <p:blipFill>
          <a:blip r:embed="rId4" cstate="print"/>
          <a:srcRect/>
          <a:stretch>
            <a:fillRect/>
          </a:stretch>
        </p:blipFill>
        <p:spPr bwMode="auto">
          <a:xfrm>
            <a:off x="522514" y="1684703"/>
            <a:ext cx="8229600" cy="4792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lstStyle/>
          <a:p>
            <a:pPr eaLnBrk="1" hangingPunct="1">
              <a:defRPr/>
            </a:pPr>
            <a:r>
              <a:rPr lang="en-US" sz="4000" b="1" dirty="0" smtClean="0">
                <a:solidFill>
                  <a:schemeClr val="accent4">
                    <a:lumMod val="75000"/>
                  </a:schemeClr>
                </a:solidFill>
              </a:rPr>
              <a:t>ED/Inpatient EMR Notification</a:t>
            </a:r>
          </a:p>
        </p:txBody>
      </p:sp>
      <p:sp>
        <p:nvSpPr>
          <p:cNvPr id="227330" name="Rectangle 6"/>
          <p:cNvSpPr>
            <a:spLocks noGrp="1" noChangeArrowheads="1"/>
          </p:cNvSpPr>
          <p:nvPr>
            <p:ph type="body" idx="1"/>
          </p:nvPr>
        </p:nvSpPr>
        <p:spPr>
          <a:xfrm>
            <a:off x="0" y="1600200"/>
            <a:ext cx="8686800" cy="4530725"/>
          </a:xfrm>
        </p:spPr>
        <p:txBody>
          <a:bodyPr/>
          <a:lstStyle/>
          <a:p>
            <a:pPr lvl="1" eaLnBrk="1" hangingPunct="1"/>
            <a:endParaRPr lang="en-US" smtClean="0">
              <a:latin typeface="Garamond" pitchFamily="18" charset="0"/>
            </a:endParaRPr>
          </a:p>
          <a:p>
            <a:pPr lvl="1" eaLnBrk="1" hangingPunct="1"/>
            <a:endParaRPr lang="en-US" smtClean="0">
              <a:latin typeface="Garamond" pitchFamily="18" charset="0"/>
            </a:endParaRPr>
          </a:p>
        </p:txBody>
      </p:sp>
      <p:pic>
        <p:nvPicPr>
          <p:cNvPr id="227331" name="Picture 2" descr="cid:image002.png@01CED1AD.C62405C0"/>
          <p:cNvPicPr>
            <a:picLocks noChangeAspect="1" noChangeArrowheads="1"/>
          </p:cNvPicPr>
          <p:nvPr/>
        </p:nvPicPr>
        <p:blipFill>
          <a:blip r:embed="rId2" r:link="rId3" cstate="print"/>
          <a:srcRect/>
          <a:stretch>
            <a:fillRect/>
          </a:stretch>
        </p:blipFill>
        <p:spPr bwMode="auto">
          <a:xfrm>
            <a:off x="620486" y="1654629"/>
            <a:ext cx="8011886" cy="1914525"/>
          </a:xfrm>
          <a:prstGeom prst="rect">
            <a:avLst/>
          </a:prstGeom>
          <a:noFill/>
          <a:ln w="9525">
            <a:noFill/>
            <a:miter lim="800000"/>
            <a:headEnd/>
            <a:tailEnd/>
          </a:ln>
        </p:spPr>
      </p:pic>
      <p:pic>
        <p:nvPicPr>
          <p:cNvPr id="227332" name="Picture 1" descr="cid:image003.png@01CED1AD.C62405C0"/>
          <p:cNvPicPr>
            <a:picLocks noChangeAspect="1" noChangeArrowheads="1"/>
          </p:cNvPicPr>
          <p:nvPr/>
        </p:nvPicPr>
        <p:blipFill>
          <a:blip r:embed="rId4" r:link="rId5" cstate="print"/>
          <a:srcRect/>
          <a:stretch>
            <a:fillRect/>
          </a:stretch>
        </p:blipFill>
        <p:spPr bwMode="auto">
          <a:xfrm>
            <a:off x="903515" y="3940629"/>
            <a:ext cx="7324725" cy="2124075"/>
          </a:xfrm>
          <a:prstGeom prst="rect">
            <a:avLst/>
          </a:prstGeom>
          <a:noFill/>
          <a:ln w="9525">
            <a:noFill/>
            <a:miter lim="800000"/>
            <a:headEnd/>
            <a:tailEnd/>
          </a:ln>
        </p:spPr>
      </p:pic>
      <p:sp>
        <p:nvSpPr>
          <p:cNvPr id="227333"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27334" name="Rectangle 4"/>
          <p:cNvSpPr>
            <a:spLocks noChangeArrowheads="1"/>
          </p:cNvSpPr>
          <p:nvPr/>
        </p:nvSpPr>
        <p:spPr bwMode="auto">
          <a:xfrm>
            <a:off x="0" y="2371725"/>
            <a:ext cx="9144000" cy="457200"/>
          </a:xfrm>
          <a:prstGeom prst="rect">
            <a:avLst/>
          </a:prstGeom>
          <a:noFill/>
          <a:ln w="9525">
            <a:noFill/>
            <a:miter lim="800000"/>
            <a:headEnd/>
            <a:tailEnd/>
          </a:ln>
        </p:spPr>
        <p:txBody>
          <a:bodyPr wrap="none" anchor="ctr">
            <a:spAutoFit/>
          </a:bodyPr>
          <a:lstStyle/>
          <a:p>
            <a:endParaRPr lang="en-US">
              <a:cs typeface="Arial" charset="0"/>
            </a:endParaRPr>
          </a:p>
        </p:txBody>
      </p:sp>
      <p:sp>
        <p:nvSpPr>
          <p:cNvPr id="8" name="TextBox 7"/>
          <p:cNvSpPr txBox="1"/>
          <p:nvPr/>
        </p:nvSpPr>
        <p:spPr bwMode="gray">
          <a:xfrm>
            <a:off x="272375" y="5719864"/>
            <a:ext cx="914400" cy="914400"/>
          </a:xfrm>
          <a:prstGeom prst="rect">
            <a:avLst/>
          </a:prstGeom>
          <a:noFill/>
        </p:spPr>
        <p:txBody>
          <a:bodyPr wrap="none" lIns="45720" rIns="45720" rtlCol="0">
            <a:noAutofit/>
          </a:bodyPr>
          <a:lstStyle/>
          <a:p>
            <a:pPr algn="l">
              <a:spcBef>
                <a:spcPts val="400"/>
              </a:spcBef>
            </a:pPr>
            <a:r>
              <a:rPr lang="en-US" sz="1400" b="1" u="sng" dirty="0" smtClean="0">
                <a:solidFill>
                  <a:srgbClr val="C00000"/>
                </a:solidFill>
                <a:latin typeface="+mn-lt"/>
              </a:rPr>
              <a:t>Workflow expectation</a:t>
            </a:r>
            <a:r>
              <a:rPr lang="en-US" sz="1400" b="1" dirty="0" smtClean="0">
                <a:solidFill>
                  <a:srgbClr val="C00000"/>
                </a:solidFill>
                <a:latin typeface="+mn-lt"/>
              </a:rPr>
              <a:t>: Inpatient CM or SW should contact the ambulatory       CCM as soon as patient</a:t>
            </a:r>
          </a:p>
          <a:p>
            <a:pPr algn="l">
              <a:spcBef>
                <a:spcPts val="400"/>
              </a:spcBef>
            </a:pPr>
            <a:r>
              <a:rPr lang="en-US" sz="1400" b="1" dirty="0" smtClean="0">
                <a:solidFill>
                  <a:srgbClr val="C00000"/>
                </a:solidFill>
              </a:rPr>
              <a:t>p</a:t>
            </a:r>
            <a:r>
              <a:rPr lang="en-US" sz="1400" b="1" dirty="0" smtClean="0">
                <a:solidFill>
                  <a:srgbClr val="C00000"/>
                </a:solidFill>
                <a:latin typeface="+mn-lt"/>
              </a:rPr>
              <a:t>resents in i</a:t>
            </a:r>
            <a:r>
              <a:rPr lang="en-US" sz="1400" b="1" dirty="0" smtClean="0">
                <a:solidFill>
                  <a:srgbClr val="C00000"/>
                </a:solidFill>
              </a:rPr>
              <a:t>npatient setting regardless of level of care for the purpose of guiding goals of hospital care </a:t>
            </a:r>
          </a:p>
          <a:p>
            <a:pPr algn="l">
              <a:spcBef>
                <a:spcPts val="400"/>
              </a:spcBef>
            </a:pPr>
            <a:r>
              <a:rPr lang="en-US" sz="1400" b="1" dirty="0" smtClean="0">
                <a:solidFill>
                  <a:srgbClr val="C00000"/>
                </a:solidFill>
              </a:rPr>
              <a:t>and determining possible alternatives or considerations for aftercare plan.</a:t>
            </a:r>
            <a:endParaRPr lang="en-US" sz="1400" b="1" dirty="0" smtClean="0">
              <a:solidFill>
                <a:srgbClr val="C00000"/>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5512" y="136634"/>
            <a:ext cx="7536526"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Early Results</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26</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22"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238125" y="428625"/>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5" name="TextBox 24"/>
          <p:cNvSpPr txBox="1"/>
          <p:nvPr/>
        </p:nvSpPr>
        <p:spPr bwMode="gray">
          <a:xfrm>
            <a:off x="515566" y="5369668"/>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sp>
        <p:nvSpPr>
          <p:cNvPr id="26" name="TextBox 25"/>
          <p:cNvSpPr txBox="1"/>
          <p:nvPr/>
        </p:nvSpPr>
        <p:spPr bwMode="gray">
          <a:xfrm>
            <a:off x="7431931" y="5408579"/>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27" name="Picture 4"/>
          <p:cNvPicPr>
            <a:picLocks noChangeAspect="1" noChangeArrowheads="1"/>
          </p:cNvPicPr>
          <p:nvPr/>
        </p:nvPicPr>
        <p:blipFill>
          <a:blip r:embed="rId4" cstate="print"/>
          <a:srcRect/>
          <a:stretch>
            <a:fillRect/>
          </a:stretch>
        </p:blipFill>
        <p:spPr bwMode="auto">
          <a:xfrm>
            <a:off x="676070" y="1360251"/>
            <a:ext cx="3779197" cy="2375170"/>
          </a:xfrm>
          <a:prstGeom prst="rect">
            <a:avLst/>
          </a:prstGeom>
          <a:noFill/>
          <a:ln w="9525">
            <a:noFill/>
            <a:miter lim="800000"/>
            <a:headEnd/>
            <a:tailEnd/>
          </a:ln>
        </p:spPr>
      </p:pic>
      <p:pic>
        <p:nvPicPr>
          <p:cNvPr id="28" name="Picture 5"/>
          <p:cNvPicPr>
            <a:picLocks noChangeAspect="1" noChangeArrowheads="1"/>
          </p:cNvPicPr>
          <p:nvPr/>
        </p:nvPicPr>
        <p:blipFill>
          <a:blip r:embed="rId5" cstate="print"/>
          <a:srcRect/>
          <a:stretch>
            <a:fillRect/>
          </a:stretch>
        </p:blipFill>
        <p:spPr bwMode="auto">
          <a:xfrm>
            <a:off x="4863830" y="1358630"/>
            <a:ext cx="3868366" cy="2386519"/>
          </a:xfrm>
          <a:prstGeom prst="rect">
            <a:avLst/>
          </a:prstGeom>
          <a:noFill/>
          <a:ln w="9525">
            <a:noFill/>
            <a:miter lim="800000"/>
            <a:headEnd/>
            <a:tailEnd/>
          </a:ln>
        </p:spPr>
      </p:pic>
      <p:pic>
        <p:nvPicPr>
          <p:cNvPr id="29" name="Picture 4"/>
          <p:cNvPicPr>
            <a:picLocks noChangeAspect="1" noChangeArrowheads="1"/>
          </p:cNvPicPr>
          <p:nvPr/>
        </p:nvPicPr>
        <p:blipFill>
          <a:blip r:embed="rId6" cstate="print"/>
          <a:srcRect/>
          <a:stretch>
            <a:fillRect/>
          </a:stretch>
        </p:blipFill>
        <p:spPr bwMode="auto">
          <a:xfrm>
            <a:off x="671210" y="3998067"/>
            <a:ext cx="3774330" cy="2284379"/>
          </a:xfrm>
          <a:prstGeom prst="rect">
            <a:avLst/>
          </a:prstGeom>
          <a:noFill/>
          <a:ln w="9525">
            <a:noFill/>
            <a:miter lim="800000"/>
            <a:headEnd/>
            <a:tailEnd/>
          </a:ln>
        </p:spPr>
      </p:pic>
      <p:pic>
        <p:nvPicPr>
          <p:cNvPr id="30" name="Picture 4"/>
          <p:cNvPicPr>
            <a:picLocks noChangeAspect="1" noChangeArrowheads="1"/>
          </p:cNvPicPr>
          <p:nvPr/>
        </p:nvPicPr>
        <p:blipFill>
          <a:blip r:embed="rId7" cstate="print"/>
          <a:srcRect/>
          <a:stretch>
            <a:fillRect/>
          </a:stretch>
        </p:blipFill>
        <p:spPr bwMode="auto">
          <a:xfrm>
            <a:off x="4873558" y="3988339"/>
            <a:ext cx="3871608" cy="2286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5512" y="136634"/>
            <a:ext cx="7536526" cy="992786"/>
          </a:xfrm>
        </p:spPr>
        <p:txBody>
          <a:bodyPr/>
          <a:lstStyle/>
          <a:p>
            <a:pPr algn="r">
              <a:spcBef>
                <a:spcPts val="600"/>
              </a:spcBef>
            </a:pPr>
            <a:r>
              <a:rPr lang="en-US" dirty="0" smtClean="0"/>
              <a:t/>
            </a:r>
            <a:br>
              <a:rPr lang="en-US" dirty="0" smtClean="0"/>
            </a:br>
            <a:r>
              <a:rPr lang="en-US" dirty="0" smtClean="0">
                <a:solidFill>
                  <a:schemeClr val="accent4">
                    <a:lumMod val="75000"/>
                  </a:schemeClr>
                </a:solidFill>
              </a:rPr>
              <a:t>Recent Results</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27</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22"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238125" y="428625"/>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5" name="TextBox 24"/>
          <p:cNvSpPr txBox="1"/>
          <p:nvPr/>
        </p:nvSpPr>
        <p:spPr bwMode="gray">
          <a:xfrm>
            <a:off x="515566" y="5369668"/>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sp>
        <p:nvSpPr>
          <p:cNvPr id="26" name="TextBox 25"/>
          <p:cNvSpPr txBox="1"/>
          <p:nvPr/>
        </p:nvSpPr>
        <p:spPr bwMode="gray">
          <a:xfrm>
            <a:off x="7431931" y="5408579"/>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16" name="Content Placeholder 3"/>
          <p:cNvPicPr>
            <a:picLocks/>
          </p:cNvPicPr>
          <p:nvPr/>
        </p:nvPicPr>
        <p:blipFill>
          <a:blip r:embed="rId4" cstate="print"/>
          <a:srcRect l="23862" t="7042" r="34477" b="30133"/>
          <a:stretch>
            <a:fillRect/>
          </a:stretch>
        </p:blipFill>
        <p:spPr bwMode="auto">
          <a:xfrm>
            <a:off x="758757" y="1303506"/>
            <a:ext cx="6556443" cy="5165388"/>
          </a:xfrm>
          <a:prstGeom prst="rect">
            <a:avLst/>
          </a:prstGeom>
          <a:noFill/>
          <a:ln w="9525">
            <a:noFill/>
            <a:miter lim="800000"/>
            <a:headEnd/>
            <a:tailEnd/>
          </a:ln>
        </p:spPr>
      </p:pic>
      <p:sp>
        <p:nvSpPr>
          <p:cNvPr id="17" name="Left Arrow 16"/>
          <p:cNvSpPr/>
          <p:nvPr/>
        </p:nvSpPr>
        <p:spPr>
          <a:xfrm>
            <a:off x="7556770" y="2585936"/>
            <a:ext cx="3810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7391399" y="4495800"/>
            <a:ext cx="1217579"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1262" y="136634"/>
            <a:ext cx="7536526" cy="992786"/>
          </a:xfrm>
        </p:spPr>
        <p:txBody>
          <a:bodyPr/>
          <a:lstStyle/>
          <a:p>
            <a:pPr algn="r">
              <a:spcBef>
                <a:spcPts val="600"/>
              </a:spcBef>
            </a:pPr>
            <a:r>
              <a:rPr lang="en-US" dirty="0" smtClean="0">
                <a:solidFill>
                  <a:srgbClr val="002060"/>
                </a:solidFill>
              </a:rPr>
              <a:t/>
            </a:r>
            <a:br>
              <a:rPr lang="en-US" dirty="0" smtClean="0">
                <a:solidFill>
                  <a:srgbClr val="002060"/>
                </a:solidFill>
              </a:rPr>
            </a:br>
            <a:r>
              <a:rPr lang="en-US" dirty="0" smtClean="0">
                <a:solidFill>
                  <a:schemeClr val="accent4">
                    <a:lumMod val="75000"/>
                  </a:schemeClr>
                </a:solidFill>
              </a:rPr>
              <a:t>Effectiveness for FY ‘14</a:t>
            </a: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28</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pic>
        <p:nvPicPr>
          <p:cNvPr id="7" name="Picture 8" descr="Sales_Funnel"/>
          <p:cNvPicPr>
            <a:picLocks noChangeAspect="1" noChangeArrowheads="1"/>
          </p:cNvPicPr>
          <p:nvPr/>
        </p:nvPicPr>
        <p:blipFill>
          <a:blip r:embed="rId3" cstate="print"/>
          <a:srcRect/>
          <a:stretch>
            <a:fillRect/>
          </a:stretch>
        </p:blipFill>
        <p:spPr bwMode="auto">
          <a:xfrm>
            <a:off x="228600" y="1447800"/>
            <a:ext cx="3429000" cy="5062537"/>
          </a:xfrm>
          <a:prstGeom prst="rect">
            <a:avLst/>
          </a:prstGeom>
          <a:noFill/>
          <a:ln w="9525">
            <a:noFill/>
            <a:miter lim="800000"/>
            <a:headEnd/>
            <a:tailEnd/>
          </a:ln>
        </p:spPr>
      </p:pic>
      <p:sp>
        <p:nvSpPr>
          <p:cNvPr id="8" name="Rectangle 7"/>
          <p:cNvSpPr/>
          <p:nvPr/>
        </p:nvSpPr>
        <p:spPr>
          <a:xfrm>
            <a:off x="3560034" y="1646194"/>
            <a:ext cx="1266051" cy="369332"/>
          </a:xfrm>
          <a:prstGeom prst="rect">
            <a:avLst/>
          </a:prstGeom>
        </p:spPr>
        <p:txBody>
          <a:bodyPr wrap="none">
            <a:spAutoFit/>
          </a:bodyPr>
          <a:lstStyle/>
          <a:p>
            <a:pPr algn="r" eaLnBrk="0" hangingPunct="0"/>
            <a:r>
              <a:rPr lang="en-US" dirty="0" smtClean="0">
                <a:latin typeface="Tahoma" pitchFamily="34" charset="0"/>
              </a:rPr>
              <a:t>14,440 pts</a:t>
            </a:r>
            <a:endParaRPr lang="en-US" dirty="0">
              <a:latin typeface="Tahoma" pitchFamily="34" charset="0"/>
            </a:endParaRPr>
          </a:p>
        </p:txBody>
      </p:sp>
      <p:sp>
        <p:nvSpPr>
          <p:cNvPr id="9" name="Rectangle 8"/>
          <p:cNvSpPr/>
          <p:nvPr/>
        </p:nvSpPr>
        <p:spPr>
          <a:xfrm>
            <a:off x="3684747" y="2288744"/>
            <a:ext cx="1016624" cy="369332"/>
          </a:xfrm>
          <a:prstGeom prst="rect">
            <a:avLst/>
          </a:prstGeom>
        </p:spPr>
        <p:txBody>
          <a:bodyPr wrap="none">
            <a:spAutoFit/>
          </a:bodyPr>
          <a:lstStyle/>
          <a:p>
            <a:pPr algn="r" eaLnBrk="0" hangingPunct="0"/>
            <a:r>
              <a:rPr lang="en-US" dirty="0" smtClean="0">
                <a:latin typeface="Tahoma" pitchFamily="34" charset="0"/>
              </a:rPr>
              <a:t> 468 pts</a:t>
            </a:r>
            <a:endParaRPr lang="en-US" dirty="0">
              <a:latin typeface="Tahoma" pitchFamily="34" charset="0"/>
            </a:endParaRPr>
          </a:p>
        </p:txBody>
      </p:sp>
      <p:sp>
        <p:nvSpPr>
          <p:cNvPr id="10" name="Rectangle 9"/>
          <p:cNvSpPr/>
          <p:nvPr/>
        </p:nvSpPr>
        <p:spPr>
          <a:xfrm>
            <a:off x="3654913" y="2931296"/>
            <a:ext cx="944489" cy="369332"/>
          </a:xfrm>
          <a:prstGeom prst="rect">
            <a:avLst/>
          </a:prstGeom>
        </p:spPr>
        <p:txBody>
          <a:bodyPr wrap="none">
            <a:spAutoFit/>
          </a:bodyPr>
          <a:lstStyle/>
          <a:p>
            <a:pPr algn="r" eaLnBrk="0" hangingPunct="0"/>
            <a:r>
              <a:rPr lang="en-US" dirty="0" smtClean="0">
                <a:latin typeface="Tahoma" pitchFamily="34" charset="0"/>
              </a:rPr>
              <a:t>190 pts</a:t>
            </a:r>
            <a:endParaRPr lang="en-US" dirty="0">
              <a:latin typeface="Tahoma" pitchFamily="34" charset="0"/>
            </a:endParaRPr>
          </a:p>
        </p:txBody>
      </p:sp>
      <p:sp>
        <p:nvSpPr>
          <p:cNvPr id="12" name="Rectangle 11"/>
          <p:cNvSpPr/>
          <p:nvPr/>
        </p:nvSpPr>
        <p:spPr>
          <a:xfrm>
            <a:off x="3668803" y="3433804"/>
            <a:ext cx="817852" cy="369332"/>
          </a:xfrm>
          <a:prstGeom prst="rect">
            <a:avLst/>
          </a:prstGeom>
        </p:spPr>
        <p:txBody>
          <a:bodyPr wrap="none">
            <a:spAutoFit/>
          </a:bodyPr>
          <a:lstStyle/>
          <a:p>
            <a:pPr algn="r" eaLnBrk="0" hangingPunct="0"/>
            <a:r>
              <a:rPr lang="en-US" dirty="0" smtClean="0">
                <a:latin typeface="Tahoma" pitchFamily="34" charset="0"/>
              </a:rPr>
              <a:t>78 pts</a:t>
            </a:r>
            <a:endParaRPr lang="en-US" dirty="0">
              <a:latin typeface="Tahoma" pitchFamily="34" charset="0"/>
            </a:endParaRPr>
          </a:p>
        </p:txBody>
      </p:sp>
      <p:sp>
        <p:nvSpPr>
          <p:cNvPr id="13" name="Rectangle 12"/>
          <p:cNvSpPr/>
          <p:nvPr/>
        </p:nvSpPr>
        <p:spPr>
          <a:xfrm>
            <a:off x="3605486" y="3952788"/>
            <a:ext cx="944489" cy="369332"/>
          </a:xfrm>
          <a:prstGeom prst="rect">
            <a:avLst/>
          </a:prstGeom>
        </p:spPr>
        <p:txBody>
          <a:bodyPr wrap="none">
            <a:spAutoFit/>
          </a:bodyPr>
          <a:lstStyle/>
          <a:p>
            <a:pPr algn="r" eaLnBrk="0" hangingPunct="0"/>
            <a:r>
              <a:rPr lang="en-US" dirty="0" smtClean="0">
                <a:latin typeface="Tahoma" pitchFamily="34" charset="0"/>
              </a:rPr>
              <a:t>112 pts</a:t>
            </a:r>
            <a:endParaRPr lang="en-US" dirty="0">
              <a:latin typeface="Tahoma" pitchFamily="34" charset="0"/>
            </a:endParaRPr>
          </a:p>
        </p:txBody>
      </p:sp>
      <p:sp>
        <p:nvSpPr>
          <p:cNvPr id="14" name="Rectangle 13"/>
          <p:cNvSpPr/>
          <p:nvPr/>
        </p:nvSpPr>
        <p:spPr>
          <a:xfrm>
            <a:off x="3611139" y="4694194"/>
            <a:ext cx="817852" cy="369332"/>
          </a:xfrm>
          <a:prstGeom prst="rect">
            <a:avLst/>
          </a:prstGeom>
        </p:spPr>
        <p:txBody>
          <a:bodyPr wrap="none">
            <a:spAutoFit/>
          </a:bodyPr>
          <a:lstStyle/>
          <a:p>
            <a:pPr algn="r" eaLnBrk="0" hangingPunct="0"/>
            <a:r>
              <a:rPr lang="en-US" dirty="0" smtClean="0">
                <a:latin typeface="Tahoma" pitchFamily="34" charset="0"/>
              </a:rPr>
              <a:t>77 pts</a:t>
            </a:r>
            <a:endParaRPr lang="en-US" dirty="0">
              <a:latin typeface="Tahoma" pitchFamily="34" charset="0"/>
            </a:endParaRPr>
          </a:p>
        </p:txBody>
      </p:sp>
      <p:sp>
        <p:nvSpPr>
          <p:cNvPr id="15" name="Rectangle 14"/>
          <p:cNvSpPr/>
          <p:nvPr/>
        </p:nvSpPr>
        <p:spPr>
          <a:xfrm>
            <a:off x="3333907" y="5435599"/>
            <a:ext cx="1141658" cy="369332"/>
          </a:xfrm>
          <a:prstGeom prst="rect">
            <a:avLst/>
          </a:prstGeom>
        </p:spPr>
        <p:txBody>
          <a:bodyPr wrap="none">
            <a:spAutoFit/>
          </a:bodyPr>
          <a:lstStyle/>
          <a:p>
            <a:pPr algn="r" eaLnBrk="0" hangingPunct="0"/>
            <a:r>
              <a:rPr lang="en-US" dirty="0" smtClean="0">
                <a:latin typeface="Tahoma" pitchFamily="34" charset="0"/>
              </a:rPr>
              <a:t>$809,645</a:t>
            </a:r>
            <a:endParaRPr lang="en-US" dirty="0">
              <a:latin typeface="Tahoma" pitchFamily="34" charset="0"/>
            </a:endParaRPr>
          </a:p>
        </p:txBody>
      </p:sp>
      <p:sp>
        <p:nvSpPr>
          <p:cNvPr id="16" name="Rectangle 6"/>
          <p:cNvSpPr>
            <a:spLocks noGrp="1" noRot="1" noChangeArrowheads="1"/>
          </p:cNvSpPr>
          <p:nvPr>
            <p:ph type="body" sz="half" idx="4294967295"/>
          </p:nvPr>
        </p:nvSpPr>
        <p:spPr>
          <a:xfrm>
            <a:off x="4724400" y="1752600"/>
            <a:ext cx="4419600" cy="4800600"/>
          </a:xfrm>
        </p:spPr>
        <p:txBody>
          <a:bodyPr>
            <a:normAutofit fontScale="85000" lnSpcReduction="20000"/>
          </a:bodyPr>
          <a:lstStyle/>
          <a:p>
            <a:pPr marL="176213" indent="-176213" eaLnBrk="1" hangingPunct="1">
              <a:defRPr/>
            </a:pPr>
            <a:r>
              <a:rPr lang="en-US" sz="1400" dirty="0" smtClean="0"/>
              <a:t>Total 1</a:t>
            </a:r>
            <a:r>
              <a:rPr lang="en-US" sz="1400" baseline="30000" dirty="0" smtClean="0"/>
              <a:t>st</a:t>
            </a:r>
            <a:r>
              <a:rPr lang="en-US" sz="1400" dirty="0" smtClean="0"/>
              <a:t> Payer Cohort</a:t>
            </a:r>
          </a:p>
          <a:p>
            <a:pPr marL="176213" indent="-176213" eaLnBrk="1" hangingPunct="1">
              <a:buFontTx/>
              <a:buNone/>
              <a:defRPr/>
            </a:pPr>
            <a:endParaRPr lang="en-US" sz="1050" dirty="0" smtClean="0"/>
          </a:p>
          <a:p>
            <a:pPr marL="176213" indent="-176213" eaLnBrk="1" hangingPunct="1">
              <a:defRPr/>
            </a:pPr>
            <a:r>
              <a:rPr lang="en-US" sz="1400" dirty="0" smtClean="0"/>
              <a:t>Analytics – The top </a:t>
            </a:r>
            <a:r>
              <a:rPr lang="en-US" sz="1400" u="sng" dirty="0" smtClean="0"/>
              <a:t>3%</a:t>
            </a:r>
            <a:r>
              <a:rPr lang="en-US" sz="1400" dirty="0" smtClean="0"/>
              <a:t> by utilization, high ED and Inpatient activity</a:t>
            </a:r>
          </a:p>
          <a:p>
            <a:pPr marL="461963" lvl="1" indent="-231775" eaLnBrk="1" hangingPunct="1">
              <a:defRPr/>
            </a:pPr>
            <a:r>
              <a:rPr lang="en-US" sz="1100" dirty="0" smtClean="0"/>
              <a:t>9 patients enrolled in CHA care management</a:t>
            </a:r>
          </a:p>
          <a:p>
            <a:pPr marL="461963" lvl="1" indent="-231775" eaLnBrk="1" hangingPunct="1">
              <a:defRPr/>
            </a:pPr>
            <a:r>
              <a:rPr lang="en-US" sz="1100" dirty="0" smtClean="0"/>
              <a:t>28 patients deceased, moved, or not CHA PC</a:t>
            </a:r>
          </a:p>
          <a:p>
            <a:pPr marL="461963" lvl="1" indent="-231775" eaLnBrk="1" hangingPunct="1">
              <a:defRPr/>
            </a:pPr>
            <a:r>
              <a:rPr lang="en-US" sz="1100" dirty="0" smtClean="0"/>
              <a:t>241 patients were not “validated” by PCP or Triage process</a:t>
            </a:r>
            <a:endParaRPr lang="en-US" sz="1200" dirty="0" smtClean="0"/>
          </a:p>
          <a:p>
            <a:pPr marL="230188" indent="-230188" eaLnBrk="1" hangingPunct="1">
              <a:defRPr/>
            </a:pPr>
            <a:r>
              <a:rPr lang="en-US" sz="1400" dirty="0" smtClean="0"/>
              <a:t>Appropriate (validated) for Care Management</a:t>
            </a:r>
          </a:p>
          <a:p>
            <a:pPr marL="230188" indent="-230188" eaLnBrk="1" hangingPunct="1">
              <a:defRPr/>
            </a:pPr>
            <a:endParaRPr lang="en-US" sz="1400" dirty="0" smtClean="0"/>
          </a:p>
          <a:p>
            <a:pPr marL="230188" indent="-230188" eaLnBrk="1" hangingPunct="1">
              <a:defRPr/>
            </a:pPr>
            <a:r>
              <a:rPr lang="en-US" sz="1400" dirty="0" smtClean="0"/>
              <a:t>Declined, Unable to Reach</a:t>
            </a:r>
          </a:p>
          <a:p>
            <a:pPr marL="230188" indent="-230188" eaLnBrk="1" hangingPunct="1">
              <a:buFontTx/>
              <a:buNone/>
              <a:defRPr/>
            </a:pPr>
            <a:endParaRPr lang="en-US" sz="1050" dirty="0" smtClean="0"/>
          </a:p>
          <a:p>
            <a:pPr marL="230188" indent="-230188" eaLnBrk="1" hangingPunct="1">
              <a:defRPr/>
            </a:pPr>
            <a:r>
              <a:rPr lang="en-US" sz="1400" dirty="0" smtClean="0"/>
              <a:t>Enrolled in Care Management</a:t>
            </a:r>
          </a:p>
          <a:p>
            <a:pPr marL="461963" lvl="1" indent="-231775" eaLnBrk="1" hangingPunct="1">
              <a:defRPr/>
            </a:pPr>
            <a:r>
              <a:rPr lang="en-US" sz="1050" dirty="0" smtClean="0"/>
              <a:t>47 Patients enrolled during SFY 2013 efforts</a:t>
            </a:r>
          </a:p>
          <a:p>
            <a:pPr marL="461963" lvl="1" indent="-231775" eaLnBrk="1" hangingPunct="1">
              <a:defRPr/>
            </a:pPr>
            <a:r>
              <a:rPr lang="en-US" sz="1050" dirty="0" smtClean="0"/>
              <a:t>65 Newly enrolled patients from SFY 2014 efforts</a:t>
            </a:r>
          </a:p>
          <a:p>
            <a:pPr lvl="1" eaLnBrk="1" hangingPunct="1">
              <a:defRPr/>
            </a:pPr>
            <a:endParaRPr lang="en-US" sz="800" dirty="0" smtClean="0"/>
          </a:p>
          <a:p>
            <a:pPr marL="230188" indent="-230188" eaLnBrk="1" hangingPunct="1">
              <a:defRPr/>
            </a:pPr>
            <a:r>
              <a:rPr lang="en-US" sz="1500" dirty="0" smtClean="0"/>
              <a:t>Evaluated for Cost Avoidance</a:t>
            </a:r>
            <a:endParaRPr lang="en-US" sz="300" dirty="0" smtClean="0"/>
          </a:p>
          <a:p>
            <a:pPr marL="461963" lvl="1" indent="-231775" eaLnBrk="1" hangingPunct="1">
              <a:defRPr/>
            </a:pPr>
            <a:r>
              <a:rPr lang="en-US" sz="1050" dirty="0" smtClean="0"/>
              <a:t>43 Patients enrolled during SFY 2013 efforts</a:t>
            </a:r>
          </a:p>
          <a:p>
            <a:pPr marL="461963" lvl="1" indent="-231775" eaLnBrk="1" hangingPunct="1">
              <a:defRPr/>
            </a:pPr>
            <a:r>
              <a:rPr lang="en-US" sz="1050" dirty="0" smtClean="0"/>
              <a:t>34 Newly enrolled patients from SFY 2014 efforts</a:t>
            </a:r>
          </a:p>
          <a:p>
            <a:pPr marL="461963" lvl="1" indent="-231775" eaLnBrk="1" hangingPunct="1">
              <a:defRPr/>
            </a:pPr>
            <a:r>
              <a:rPr lang="en-US" sz="1050" dirty="0" smtClean="0"/>
              <a:t>At least 6 months of pre/post claims data</a:t>
            </a:r>
          </a:p>
          <a:p>
            <a:pPr marL="461963" lvl="1" indent="-231775" eaLnBrk="1" hangingPunct="1">
              <a:defRPr/>
            </a:pPr>
            <a:endParaRPr lang="en-US" sz="800" dirty="0" smtClean="0"/>
          </a:p>
          <a:p>
            <a:pPr marL="61913" indent="-231775" eaLnBrk="1" hangingPunct="1">
              <a:defRPr/>
            </a:pPr>
            <a:r>
              <a:rPr lang="en-US" sz="1500" dirty="0" smtClean="0"/>
              <a:t>Annualized Cost Avoided</a:t>
            </a:r>
          </a:p>
          <a:p>
            <a:pPr marL="461963" lvl="1" indent="-231775" eaLnBrk="1" hangingPunct="1">
              <a:defRPr/>
            </a:pPr>
            <a:r>
              <a:rPr lang="en-US" sz="1050" dirty="0" smtClean="0"/>
              <a:t>43 patients enrolled in SFY 2013 with actual costs avoided over 12 months of $589,966</a:t>
            </a:r>
          </a:p>
          <a:p>
            <a:pPr marL="461963" lvl="1" indent="-231775" eaLnBrk="1" hangingPunct="1">
              <a:defRPr/>
            </a:pPr>
            <a:r>
              <a:rPr lang="en-US" sz="1050" dirty="0" smtClean="0"/>
              <a:t>34 patients enrolled early in SFY 2014 with estimated costs avoided of $219,679</a:t>
            </a:r>
          </a:p>
          <a:p>
            <a:pPr eaLnBrk="1" hangingPunct="1">
              <a:defRPr/>
            </a:pPr>
            <a:endParaRPr lang="en-US" sz="1400" dirty="0" smtClean="0"/>
          </a:p>
          <a:p>
            <a:pPr eaLnBrk="1" hangingPunct="1">
              <a:defRPr/>
            </a:pPr>
            <a:endParaRPr lang="en-US" sz="1400" dirty="0" smtClean="0"/>
          </a:p>
          <a:p>
            <a:pPr eaLnBrk="1" hangingPunct="1">
              <a:buFontTx/>
              <a:buNone/>
              <a:defRPr/>
            </a:pPr>
            <a:endParaRPr lang="en-US" sz="1400" dirty="0" smtClean="0"/>
          </a:p>
          <a:p>
            <a:pPr eaLnBrk="1" hangingPunct="1">
              <a:buFontTx/>
              <a:buNone/>
              <a:defRPr/>
            </a:pPr>
            <a:endParaRPr lang="en-US" sz="1800" i="1" dirty="0" smtClean="0"/>
          </a:p>
          <a:p>
            <a:pPr eaLnBrk="1" hangingPunct="1">
              <a:buFontTx/>
              <a:buNone/>
              <a:defRPr/>
            </a:pPr>
            <a:endParaRPr lang="en-US" sz="1800" i="1" dirty="0" smtClean="0"/>
          </a:p>
          <a:p>
            <a:pPr eaLnBrk="1" hangingPunct="1">
              <a:buFontTx/>
              <a:buNone/>
              <a:defRPr/>
            </a:pPr>
            <a:endParaRPr lang="en-US" sz="2000" dirty="0" smtClean="0"/>
          </a:p>
          <a:p>
            <a:pPr eaLnBrk="1" hangingPunct="1">
              <a:defRPr/>
            </a:pPr>
            <a:endParaRPr lang="en-US" sz="2000" dirty="0" smtClean="0"/>
          </a:p>
          <a:p>
            <a:pPr eaLnBrk="1" hangingPunct="1">
              <a:defRPr/>
            </a:pPr>
            <a:endParaRPr lang="en-US" sz="2400" dirty="0" smtClean="0"/>
          </a:p>
        </p:txBody>
      </p:sp>
      <p:pic>
        <p:nvPicPr>
          <p:cNvPr id="17" name="Picture 1" descr="C:\Users\ecarr\AppData\Local\Microsoft\Windows\Temporary Internet Files\Content.Outlook\W0SU633T\CHA Logo.png"/>
          <p:cNvPicPr>
            <a:picLocks noChangeAspect="1" noChangeArrowheads="1"/>
          </p:cNvPicPr>
          <p:nvPr/>
        </p:nvPicPr>
        <p:blipFill>
          <a:blip r:embed="rId4" cstate="print"/>
          <a:srcRect/>
          <a:stretch>
            <a:fillRect/>
          </a:stretch>
        </p:blipFill>
        <p:spPr bwMode="auto">
          <a:xfrm>
            <a:off x="238125" y="428625"/>
            <a:ext cx="3171825" cy="4381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15685" y="1480457"/>
            <a:ext cx="8567057" cy="5181600"/>
          </a:xfrm>
          <a:prstGeom prst="rect">
            <a:avLst/>
          </a:prstGeom>
          <a:noFill/>
          <a:ln w="9525">
            <a:noFill/>
            <a:miter lim="800000"/>
            <a:headEnd/>
            <a:tailEnd/>
          </a:ln>
        </p:spPr>
      </p:pic>
      <p:sp>
        <p:nvSpPr>
          <p:cNvPr id="3" name="TextBox 2"/>
          <p:cNvSpPr txBox="1"/>
          <p:nvPr/>
        </p:nvSpPr>
        <p:spPr bwMode="gray">
          <a:xfrm>
            <a:off x="5987142" y="141514"/>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4" name="TextBox 3"/>
          <p:cNvSpPr txBox="1"/>
          <p:nvPr/>
        </p:nvSpPr>
        <p:spPr bwMode="gray">
          <a:xfrm>
            <a:off x="6376852" y="400595"/>
            <a:ext cx="45719" cy="45719"/>
          </a:xfrm>
          <a:prstGeom prst="rect">
            <a:avLst/>
          </a:prstGeom>
          <a:noFill/>
        </p:spPr>
        <p:txBody>
          <a:bodyPr wrap="square" lIns="45720" rIns="45720" rtlCol="0">
            <a:noAutofit/>
          </a:bodyPr>
          <a:lstStyle/>
          <a:p>
            <a:pPr algn="l">
              <a:spcBef>
                <a:spcPts val="400"/>
              </a:spcBef>
            </a:pPr>
            <a:endParaRPr lang="en-US" sz="1400" dirty="0" smtClean="0">
              <a:latin typeface="+mn-lt"/>
            </a:endParaRPr>
          </a:p>
        </p:txBody>
      </p:sp>
      <p:sp>
        <p:nvSpPr>
          <p:cNvPr id="5" name="TextBox 4"/>
          <p:cNvSpPr txBox="1"/>
          <p:nvPr/>
        </p:nvSpPr>
        <p:spPr bwMode="gray">
          <a:xfrm>
            <a:off x="5380321" y="307116"/>
            <a:ext cx="3211285" cy="914400"/>
          </a:xfrm>
          <a:prstGeom prst="rect">
            <a:avLst/>
          </a:prstGeom>
          <a:noFill/>
        </p:spPr>
        <p:txBody>
          <a:bodyPr wrap="none" lIns="45720" rIns="45720" rtlCol="0">
            <a:noAutofit/>
          </a:bodyPr>
          <a:lstStyle/>
          <a:p>
            <a:pPr algn="r">
              <a:spcBef>
                <a:spcPts val="400"/>
              </a:spcBef>
            </a:pPr>
            <a:r>
              <a:rPr lang="en-US" sz="3200" b="1" dirty="0" smtClean="0">
                <a:solidFill>
                  <a:schemeClr val="accent4">
                    <a:lumMod val="75000"/>
                  </a:schemeClr>
                </a:solidFill>
                <a:latin typeface="+mn-lt"/>
              </a:rPr>
              <a:t>Who we are</a:t>
            </a:r>
          </a:p>
        </p:txBody>
      </p:sp>
      <p:pic>
        <p:nvPicPr>
          <p:cNvPr id="6"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342900" y="381000"/>
            <a:ext cx="3676649" cy="6286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887242"/>
            <a:ext cx="8834438" cy="1352550"/>
          </a:xfrm>
        </p:spPr>
        <p:txBody>
          <a:bodyPr/>
          <a:lstStyle/>
          <a:p>
            <a:pPr algn="r">
              <a:spcBef>
                <a:spcPts val="600"/>
              </a:spcBef>
            </a:pPr>
            <a:r>
              <a:rPr lang="en-US" dirty="0" smtClean="0">
                <a:solidFill>
                  <a:srgbClr val="FF0000"/>
                </a:solidFill>
              </a:rPr>
              <a:t/>
            </a:r>
            <a:br>
              <a:rPr lang="en-US" dirty="0" smtClean="0">
                <a:solidFill>
                  <a:srgbClr val="FF0000"/>
                </a:solidFill>
              </a:rPr>
            </a:br>
            <a:r>
              <a:rPr lang="en-US" dirty="0" smtClean="0">
                <a:solidFill>
                  <a:schemeClr val="accent4">
                    <a:lumMod val="75000"/>
                  </a:schemeClr>
                </a:solidFill>
              </a:rPr>
              <a:t>From Managed Care to Accountable Care-</a:t>
            </a:r>
            <a:br>
              <a:rPr lang="en-US" dirty="0" smtClean="0">
                <a:solidFill>
                  <a:schemeClr val="accent4">
                    <a:lumMod val="75000"/>
                  </a:schemeClr>
                </a:solidFill>
              </a:rPr>
            </a:br>
            <a:r>
              <a:rPr lang="en-US" dirty="0" smtClean="0">
                <a:solidFill>
                  <a:schemeClr val="accent4">
                    <a:lumMod val="75000"/>
                  </a:schemeClr>
                </a:solidFill>
              </a:rPr>
              <a:t>A wild ride</a:t>
            </a:r>
            <a:r>
              <a:rPr lang="en-US" dirty="0" smtClean="0"/>
              <a:t/>
            </a:r>
            <a:br>
              <a:rPr lang="en-US" dirty="0" smtClean="0"/>
            </a:br>
            <a:endParaRPr lang="en-US" sz="2400" dirty="0"/>
          </a:p>
        </p:txBody>
      </p:sp>
      <p:sp>
        <p:nvSpPr>
          <p:cNvPr id="11" name="Slide Number Placeholder 10"/>
          <p:cNvSpPr>
            <a:spLocks noGrp="1"/>
          </p:cNvSpPr>
          <p:nvPr>
            <p:ph type="sldNum" sz="quarter" idx="12"/>
          </p:nvPr>
        </p:nvSpPr>
        <p:spPr/>
        <p:txBody>
          <a:bodyPr/>
          <a:lstStyle/>
          <a:p>
            <a:fld id="{8FE0F801-82B8-4697-8B4B-E3DFE003097F}" type="slidenum">
              <a:rPr lang="en-US" smtClean="0"/>
              <a:pPr/>
              <a:t>4</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pic>
        <p:nvPicPr>
          <p:cNvPr id="7"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232844" y="321869"/>
            <a:ext cx="3171825" cy="438150"/>
          </a:xfrm>
          <a:prstGeom prst="rect">
            <a:avLst/>
          </a:prstGeom>
          <a:noFill/>
        </p:spPr>
      </p:pic>
      <p:pic>
        <p:nvPicPr>
          <p:cNvPr id="8" name="Picture 7" descr="http://www.ahc.umn.edu/commnews/June99/mgdcare.gif"/>
          <p:cNvPicPr>
            <a:picLocks noGrp="1" noChangeAspect="1" noChangeArrowheads="1"/>
          </p:cNvPicPr>
          <p:nvPr/>
        </p:nvPicPr>
        <p:blipFill>
          <a:blip r:embed="rId4"/>
          <a:srcRect/>
          <a:stretch>
            <a:fillRect/>
          </a:stretch>
        </p:blipFill>
        <p:spPr>
          <a:xfrm>
            <a:off x="620162" y="1797239"/>
            <a:ext cx="8229600" cy="4512900"/>
          </a:xfrm>
          <a:prstGeom prst="rect">
            <a:avLst/>
          </a:prstGeom>
        </p:spPr>
      </p:pic>
      <p:sp>
        <p:nvSpPr>
          <p:cNvPr id="9" name="TextBox 8"/>
          <p:cNvSpPr txBox="1"/>
          <p:nvPr/>
        </p:nvSpPr>
        <p:spPr bwMode="gray">
          <a:xfrm>
            <a:off x="5459239" y="4635374"/>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pic>
        <p:nvPicPr>
          <p:cNvPr id="10" name="Picture 9"/>
          <p:cNvPicPr>
            <a:picLocks noChangeAspect="1" noChangeArrowheads="1"/>
          </p:cNvPicPr>
          <p:nvPr/>
        </p:nvPicPr>
        <p:blipFill>
          <a:blip r:embed="rId5"/>
          <a:srcRect/>
          <a:stretch>
            <a:fillRect/>
          </a:stretch>
        </p:blipFill>
        <p:spPr bwMode="auto">
          <a:xfrm rot="-2710152">
            <a:off x="5242263" y="4143863"/>
            <a:ext cx="1003300" cy="268722"/>
          </a:xfrm>
          <a:prstGeom prst="rect">
            <a:avLst/>
          </a:prstGeom>
          <a:noFill/>
          <a:ln w="9525">
            <a:noFill/>
            <a:miter lim="800000"/>
            <a:headEnd/>
            <a:tailEnd/>
          </a:ln>
        </p:spPr>
      </p:pic>
      <p:pic>
        <p:nvPicPr>
          <p:cNvPr id="12" name="Picture 8"/>
          <p:cNvPicPr>
            <a:picLocks noChangeAspect="1" noChangeArrowheads="1"/>
          </p:cNvPicPr>
          <p:nvPr/>
        </p:nvPicPr>
        <p:blipFill>
          <a:blip r:embed="rId6"/>
          <a:srcRect/>
          <a:stretch>
            <a:fillRect/>
          </a:stretch>
        </p:blipFill>
        <p:spPr bwMode="auto">
          <a:xfrm rot="-1043770">
            <a:off x="5472330" y="4551320"/>
            <a:ext cx="2686362" cy="247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5512" y="136634"/>
            <a:ext cx="7536526" cy="992786"/>
          </a:xfrm>
        </p:spPr>
        <p:txBody>
          <a:bodyPr/>
          <a:lstStyle/>
          <a:p>
            <a:pPr algn="r">
              <a:spcBef>
                <a:spcPts val="600"/>
              </a:spcBef>
            </a:pPr>
            <a:r>
              <a:rPr lang="en-US" dirty="0" smtClean="0"/>
              <a:t/>
            </a:r>
            <a:br>
              <a:rPr lang="en-US" dirty="0" smtClean="0"/>
            </a:br>
            <a:r>
              <a:rPr lang="en-US" b="0" dirty="0" smtClean="0">
                <a:solidFill>
                  <a:schemeClr val="accent4">
                    <a:lumMod val="75000"/>
                  </a:schemeClr>
                </a:solidFill>
              </a:rPr>
              <a:t>Cost and Life Expectancy Data</a:t>
            </a:r>
            <a:endParaRPr lang="en-US" sz="2400" b="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5</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22"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238125" y="428625"/>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pic>
        <p:nvPicPr>
          <p:cNvPr id="25" name="Picture 5" descr="cost_longlife75"/>
          <p:cNvPicPr>
            <a:picLocks noChangeAspect="1" noChangeArrowheads="1"/>
          </p:cNvPicPr>
          <p:nvPr/>
        </p:nvPicPr>
        <p:blipFill>
          <a:blip r:embed="rId4" cstate="print"/>
          <a:srcRect/>
          <a:stretch>
            <a:fillRect/>
          </a:stretch>
        </p:blipFill>
        <p:spPr bwMode="auto">
          <a:xfrm>
            <a:off x="381000" y="1371600"/>
            <a:ext cx="8382000" cy="4752975"/>
          </a:xfrm>
          <a:prstGeom prst="rect">
            <a:avLst/>
          </a:prstGeom>
          <a:noFill/>
        </p:spPr>
      </p:pic>
      <p:sp>
        <p:nvSpPr>
          <p:cNvPr id="26" name="Rectangle 25"/>
          <p:cNvSpPr/>
          <p:nvPr/>
        </p:nvSpPr>
        <p:spPr>
          <a:xfrm>
            <a:off x="262647" y="6354874"/>
            <a:ext cx="7373566" cy="261610"/>
          </a:xfrm>
          <a:prstGeom prst="rect">
            <a:avLst/>
          </a:prstGeom>
        </p:spPr>
        <p:txBody>
          <a:bodyPr wrap="square">
            <a:spAutoFit/>
          </a:bodyPr>
          <a:lstStyle/>
          <a:p>
            <a:r>
              <a:rPr lang="en-US" sz="1100" dirty="0" smtClean="0"/>
              <a:t>http://ucatlas.ucsc.edu/health/spend/cost_longlife75.gif</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4438" cy="1352550"/>
          </a:xfrm>
        </p:spPr>
        <p:txBody>
          <a:bodyPr/>
          <a:lstStyle/>
          <a:p>
            <a:pPr algn="r">
              <a:spcBef>
                <a:spcPts val="600"/>
              </a:spcBef>
            </a:pPr>
            <a:r>
              <a:rPr lang="en-US" dirty="0" smtClean="0">
                <a:solidFill>
                  <a:srgbClr val="FF0000"/>
                </a:solidFill>
              </a:rPr>
              <a:t/>
            </a:r>
            <a:br>
              <a:rPr lang="en-US" dirty="0" smtClean="0">
                <a:solidFill>
                  <a:srgbClr val="FF0000"/>
                </a:solidFill>
              </a:rPr>
            </a:br>
            <a:r>
              <a:rPr lang="en-US" dirty="0" smtClean="0"/>
              <a:t/>
            </a:r>
            <a:br>
              <a:rPr lang="en-US" dirty="0" smtClean="0"/>
            </a:br>
            <a:endParaRPr lang="en-US" sz="2400" dirty="0"/>
          </a:p>
        </p:txBody>
      </p:sp>
      <p:sp>
        <p:nvSpPr>
          <p:cNvPr id="11" name="Slide Number Placeholder 10"/>
          <p:cNvSpPr>
            <a:spLocks noGrp="1"/>
          </p:cNvSpPr>
          <p:nvPr>
            <p:ph type="sldNum" sz="quarter" idx="12"/>
          </p:nvPr>
        </p:nvSpPr>
        <p:spPr/>
        <p:txBody>
          <a:bodyPr/>
          <a:lstStyle/>
          <a:p>
            <a:fld id="{8FE0F801-82B8-4697-8B4B-E3DFE003097F}" type="slidenum">
              <a:rPr lang="en-US" smtClean="0"/>
              <a:pPr/>
              <a:t>6</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pic>
        <p:nvPicPr>
          <p:cNvPr id="7170" name="Picture 2" descr="http://1.bp.blogspot.com/-gssWHXlUD5Q/T22MdGglP3I/AAAAAAAAF5U/6cNGQzc4b5E/s1600/health%2Bcare%2B6.png"/>
          <p:cNvPicPr>
            <a:picLocks noChangeAspect="1" noChangeArrowheads="1"/>
          </p:cNvPicPr>
          <p:nvPr/>
        </p:nvPicPr>
        <p:blipFill>
          <a:blip r:embed="rId3"/>
          <a:srcRect/>
          <a:stretch>
            <a:fillRect/>
          </a:stretch>
        </p:blipFill>
        <p:spPr bwMode="auto">
          <a:xfrm>
            <a:off x="515015" y="1181268"/>
            <a:ext cx="7815532" cy="5443268"/>
          </a:xfrm>
          <a:prstGeom prst="rect">
            <a:avLst/>
          </a:prstGeom>
          <a:noFill/>
        </p:spPr>
      </p:pic>
      <p:pic>
        <p:nvPicPr>
          <p:cNvPr id="7" name="Picture 1" descr="C:\Users\ecarr\AppData\Local\Microsoft\Windows\Temporary Internet Files\Content.Outlook\W0SU633T\CHA Logo.png"/>
          <p:cNvPicPr>
            <a:picLocks noChangeAspect="1" noChangeArrowheads="1"/>
          </p:cNvPicPr>
          <p:nvPr/>
        </p:nvPicPr>
        <p:blipFill>
          <a:blip r:embed="rId4" cstate="print"/>
          <a:srcRect/>
          <a:stretch>
            <a:fillRect/>
          </a:stretch>
        </p:blipFill>
        <p:spPr bwMode="auto">
          <a:xfrm>
            <a:off x="226776" y="213806"/>
            <a:ext cx="2769343" cy="438150"/>
          </a:xfrm>
          <a:prstGeom prst="rect">
            <a:avLst/>
          </a:prstGeom>
          <a:noFill/>
        </p:spPr>
      </p:pic>
      <p:sp>
        <p:nvSpPr>
          <p:cNvPr id="8" name="TextBox 7"/>
          <p:cNvSpPr txBox="1"/>
          <p:nvPr/>
        </p:nvSpPr>
        <p:spPr bwMode="gray">
          <a:xfrm>
            <a:off x="4357991" y="749030"/>
            <a:ext cx="45719" cy="45719"/>
          </a:xfrm>
          <a:prstGeom prst="rect">
            <a:avLst/>
          </a:prstGeom>
          <a:noFill/>
        </p:spPr>
        <p:txBody>
          <a:bodyPr wrap="square" lIns="45720" rIns="45720" rtlCol="0">
            <a:noAutofit/>
          </a:bodyPr>
          <a:lstStyle/>
          <a:p>
            <a:pPr algn="l">
              <a:spcBef>
                <a:spcPts val="400"/>
              </a:spcBef>
            </a:pPr>
            <a:endParaRPr lang="en-US" sz="1400" dirty="0" smtClean="0">
              <a:latin typeface="+mn-lt"/>
            </a:endParaRPr>
          </a:p>
        </p:txBody>
      </p:sp>
      <p:sp>
        <p:nvSpPr>
          <p:cNvPr id="9" name="TextBox 8"/>
          <p:cNvSpPr txBox="1"/>
          <p:nvPr/>
        </p:nvSpPr>
        <p:spPr bwMode="gray">
          <a:xfrm>
            <a:off x="3647872" y="476656"/>
            <a:ext cx="914400" cy="914400"/>
          </a:xfrm>
          <a:prstGeom prst="rect">
            <a:avLst/>
          </a:prstGeom>
          <a:noFill/>
        </p:spPr>
        <p:txBody>
          <a:bodyPr wrap="none" lIns="45720" rIns="45720" rtlCol="0">
            <a:noAutofit/>
          </a:bodyPr>
          <a:lstStyle/>
          <a:p>
            <a:pPr algn="l">
              <a:spcBef>
                <a:spcPts val="400"/>
              </a:spcBef>
            </a:pPr>
            <a:r>
              <a:rPr lang="en-US" sz="2400" dirty="0" smtClean="0">
                <a:solidFill>
                  <a:schemeClr val="accent4">
                    <a:lumMod val="75000"/>
                  </a:schemeClr>
                </a:solidFill>
              </a:rPr>
              <a:t>Analysis of Health Care Spending</a:t>
            </a:r>
            <a:endParaRPr lang="en-US" sz="2400" dirty="0" smtClean="0">
              <a:solidFill>
                <a:schemeClr val="accent4">
                  <a:lumMod val="75000"/>
                </a:schemeClr>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5512" y="136634"/>
            <a:ext cx="7536526" cy="992786"/>
          </a:xfrm>
        </p:spPr>
        <p:txBody>
          <a:bodyPr/>
          <a:lstStyle/>
          <a:p>
            <a:pPr algn="r">
              <a:spcBef>
                <a:spcPts val="600"/>
              </a:spcBef>
            </a:pPr>
            <a:r>
              <a:rPr lang="en-US" dirty="0" smtClean="0"/>
              <a:t/>
            </a:r>
            <a:br>
              <a:rPr lang="en-US" dirty="0" smtClean="0"/>
            </a:br>
            <a:endParaRPr lang="en-US" sz="2400" dirty="0"/>
          </a:p>
        </p:txBody>
      </p:sp>
      <p:sp>
        <p:nvSpPr>
          <p:cNvPr id="11" name="Slide Number Placeholder 10"/>
          <p:cNvSpPr>
            <a:spLocks noGrp="1"/>
          </p:cNvSpPr>
          <p:nvPr>
            <p:ph type="sldNum" sz="quarter" idx="12"/>
          </p:nvPr>
        </p:nvSpPr>
        <p:spPr/>
        <p:txBody>
          <a:bodyPr/>
          <a:lstStyle/>
          <a:p>
            <a:fld id="{8FE0F801-82B8-4697-8B4B-E3DFE003097F}" type="slidenum">
              <a:rPr lang="en-US" smtClean="0"/>
              <a:pPr/>
              <a:t>7</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22" name="Picture 1" descr="C:\Users\ecarr\AppData\Local\Microsoft\Windows\Temporary Internet Files\Content.Outlook\W0SU633T\CHA Logo.png"/>
          <p:cNvPicPr>
            <a:picLocks noChangeAspect="1" noChangeArrowheads="1"/>
          </p:cNvPicPr>
          <p:nvPr/>
        </p:nvPicPr>
        <p:blipFill>
          <a:blip r:embed="rId4" cstate="print"/>
          <a:srcRect/>
          <a:stretch>
            <a:fillRect/>
          </a:stretch>
        </p:blipFill>
        <p:spPr bwMode="auto">
          <a:xfrm>
            <a:off x="238125" y="428625"/>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graphicFrame>
        <p:nvGraphicFramePr>
          <p:cNvPr id="1026" name="Object 2"/>
          <p:cNvGraphicFramePr>
            <a:graphicFrameLocks noChangeAspect="1"/>
          </p:cNvGraphicFramePr>
          <p:nvPr/>
        </p:nvGraphicFramePr>
        <p:xfrm>
          <a:off x="398834" y="1001949"/>
          <a:ext cx="7970703" cy="5496128"/>
        </p:xfrm>
        <a:graphic>
          <a:graphicData uri="http://schemas.openxmlformats.org/presentationml/2006/ole">
            <mc:AlternateContent xmlns:mc="http://schemas.openxmlformats.org/markup-compatibility/2006">
              <mc:Choice xmlns:v="urn:schemas-microsoft-com:vml" Requires="v">
                <p:oleObj spid="_x0000_s1027" name="Picture" r:id="rId5" imgW="7419048" imgH="4800000" progId="StaticMetafile">
                  <p:embed/>
                </p:oleObj>
              </mc:Choice>
              <mc:Fallback>
                <p:oleObj name="Picture" r:id="rId5" imgW="7419048" imgH="4800000" progId="StaticMetafile">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834" y="1001949"/>
                        <a:ext cx="7970703" cy="54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Rectangle 24"/>
          <p:cNvSpPr/>
          <p:nvPr/>
        </p:nvSpPr>
        <p:spPr>
          <a:xfrm>
            <a:off x="3998068" y="437745"/>
            <a:ext cx="4786009" cy="523220"/>
          </a:xfrm>
          <a:prstGeom prst="rect">
            <a:avLst/>
          </a:prstGeom>
        </p:spPr>
        <p:txBody>
          <a:bodyPr wrap="square">
            <a:spAutoFit/>
          </a:bodyPr>
          <a:lstStyle/>
          <a:p>
            <a:r>
              <a:rPr lang="en-US" sz="2800" b="1" dirty="0" smtClean="0">
                <a:solidFill>
                  <a:schemeClr val="accent4">
                    <a:lumMod val="75000"/>
                  </a:schemeClr>
                </a:solidFill>
              </a:rPr>
              <a:t>Why Care Management? </a:t>
            </a:r>
            <a:endParaRPr lang="en-US" sz="2800" b="1" dirty="0"/>
          </a:p>
        </p:txBody>
      </p:sp>
      <p:sp>
        <p:nvSpPr>
          <p:cNvPr id="26" name="Left Arrow 25"/>
          <p:cNvSpPr/>
          <p:nvPr/>
        </p:nvSpPr>
        <p:spPr bwMode="gray">
          <a:xfrm rot="2828162">
            <a:off x="7231118" y="4577111"/>
            <a:ext cx="1742382" cy="484632"/>
          </a:xfrm>
          <a:prstGeom prst="leftArrow">
            <a:avLst/>
          </a:prstGeom>
          <a:solidFill>
            <a:srgbClr val="C000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smtClean="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0936" y="445209"/>
            <a:ext cx="7900663" cy="992786"/>
          </a:xfrm>
        </p:spPr>
        <p:txBody>
          <a:bodyPr/>
          <a:lstStyle/>
          <a:p>
            <a:pPr algn="r">
              <a:spcBef>
                <a:spcPts val="600"/>
              </a:spcBef>
            </a:pP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t/>
            </a:r>
            <a:br>
              <a:rPr lang="en-US" dirty="0" smtClean="0"/>
            </a:br>
            <a:r>
              <a:rPr lang="en-US" sz="2400" dirty="0" smtClean="0">
                <a:solidFill>
                  <a:schemeClr val="accent4">
                    <a:lumMod val="75000"/>
                  </a:schemeClr>
                </a:solidFill>
                <a:latin typeface="+mn-lt"/>
              </a:rPr>
              <a:t>What is Care Management?</a:t>
            </a:r>
            <a:br>
              <a:rPr lang="en-US" sz="2400" dirty="0" smtClean="0">
                <a:solidFill>
                  <a:schemeClr val="accent4">
                    <a:lumMod val="75000"/>
                  </a:schemeClr>
                </a:solidFill>
                <a:latin typeface="+mn-lt"/>
              </a:rPr>
            </a:br>
            <a:endParaRPr lang="en-US" sz="2400"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8</a:t>
            </a:fld>
            <a:endParaRPr lang="en-US" dirty="0"/>
          </a:p>
        </p:txBody>
      </p:sp>
      <p:sp>
        <p:nvSpPr>
          <p:cNvPr id="7" name="Rectangle 6"/>
          <p:cNvSpPr/>
          <p:nvPr/>
        </p:nvSpPr>
        <p:spPr>
          <a:xfrm>
            <a:off x="351653" y="1718362"/>
            <a:ext cx="8620897" cy="4339650"/>
          </a:xfrm>
          <a:prstGeom prst="rect">
            <a:avLst/>
          </a:prstGeom>
        </p:spPr>
        <p:txBody>
          <a:bodyPr wrap="square">
            <a:spAutoFit/>
          </a:bodyPr>
          <a:lstStyle/>
          <a:p>
            <a:pPr>
              <a:buNone/>
            </a:pPr>
            <a:r>
              <a:rPr lang="en-US" sz="2600" dirty="0" smtClean="0"/>
              <a:t>ACO strategy aimed at identifying and engaging patients whose</a:t>
            </a:r>
            <a:r>
              <a:rPr lang="en-US" sz="2600" dirty="0" smtClean="0">
                <a:solidFill>
                  <a:schemeClr val="tx2"/>
                </a:solidFill>
              </a:rPr>
              <a:t> </a:t>
            </a:r>
            <a:r>
              <a:rPr lang="en-US" sz="2600" dirty="0" smtClean="0"/>
              <a:t>complex and complicated care needs cannot be addressed by the health care system as currently designed.</a:t>
            </a:r>
          </a:p>
          <a:p>
            <a:pPr>
              <a:buNone/>
            </a:pPr>
            <a:r>
              <a:rPr lang="en-US" sz="2600" dirty="0" smtClean="0"/>
              <a:t>	</a:t>
            </a:r>
            <a:r>
              <a:rPr lang="en-US" sz="2600" dirty="0" smtClean="0">
                <a:solidFill>
                  <a:srgbClr val="FF0000"/>
                </a:solidFill>
              </a:rPr>
              <a:t>Symptoms of poor coordination:</a:t>
            </a:r>
          </a:p>
          <a:p>
            <a:pPr lvl="2">
              <a:buFont typeface="Wingdings" pitchFamily="2" charset="2"/>
              <a:buChar char="q"/>
            </a:pPr>
            <a:r>
              <a:rPr lang="en-US" sz="2600" dirty="0" smtClean="0"/>
              <a:t> </a:t>
            </a:r>
            <a:r>
              <a:rPr lang="en-US" sz="2000" dirty="0" smtClean="0"/>
              <a:t>Under, over-utilization, or </a:t>
            </a:r>
            <a:r>
              <a:rPr lang="en-US" sz="2000" dirty="0" err="1" smtClean="0"/>
              <a:t>mis</a:t>
            </a:r>
            <a:r>
              <a:rPr lang="en-US" sz="2000" dirty="0" smtClean="0"/>
              <a:t>-utilization (both within and outside of our delivery system)</a:t>
            </a:r>
          </a:p>
          <a:p>
            <a:pPr lvl="2">
              <a:buFont typeface="Wingdings" pitchFamily="2" charset="2"/>
              <a:buChar char="q"/>
            </a:pPr>
            <a:r>
              <a:rPr lang="en-US" sz="2000" dirty="0" smtClean="0"/>
              <a:t> Frequent ED visits, inpatient stays, and readmissions</a:t>
            </a:r>
          </a:p>
          <a:p>
            <a:pPr lvl="2">
              <a:buFont typeface="Wingdings" pitchFamily="2" charset="2"/>
              <a:buChar char="q"/>
            </a:pPr>
            <a:r>
              <a:rPr lang="en-US" sz="2000" dirty="0" smtClean="0"/>
              <a:t> Poor health outcomes</a:t>
            </a:r>
          </a:p>
          <a:p>
            <a:pPr lvl="2">
              <a:buFont typeface="Wingdings" pitchFamily="2" charset="2"/>
              <a:buChar char="q"/>
            </a:pPr>
            <a:r>
              <a:rPr lang="en-US" sz="2000" dirty="0" smtClean="0"/>
              <a:t> Unengaged/Unsatisfactory relationships with providers and staff</a:t>
            </a:r>
          </a:p>
          <a:p>
            <a:pPr lvl="2">
              <a:buFont typeface="Wingdings" pitchFamily="2" charset="2"/>
              <a:buChar char="q"/>
            </a:pPr>
            <a:r>
              <a:rPr lang="en-US" sz="2000" dirty="0" smtClean="0"/>
              <a:t> Poor self-management of co-morbidities </a:t>
            </a:r>
          </a:p>
          <a:p>
            <a:pPr lvl="2">
              <a:buFont typeface="Wingdings" pitchFamily="2" charset="2"/>
              <a:buChar char="q"/>
            </a:pPr>
            <a:r>
              <a:rPr lang="en-US" sz="2000" dirty="0" smtClean="0"/>
              <a:t> Low “Value” care</a:t>
            </a:r>
            <a:endParaRPr lang="en-US" sz="2000" dirty="0"/>
          </a:p>
        </p:txBody>
      </p:sp>
      <p:sp>
        <p:nvSpPr>
          <p:cNvPr id="9" name="TextBox 8"/>
          <p:cNvSpPr txBox="1"/>
          <p:nvPr/>
        </p:nvSpPr>
        <p:spPr bwMode="gray">
          <a:xfrm>
            <a:off x="543698" y="1433383"/>
            <a:ext cx="914400" cy="914400"/>
          </a:xfrm>
          <a:prstGeom prst="rect">
            <a:avLst/>
          </a:prstGeom>
          <a:noFill/>
        </p:spPr>
        <p:txBody>
          <a:bodyPr wrap="none" lIns="45720" rIns="45720" rtlCol="0">
            <a:noAutofit/>
          </a:bodyPr>
          <a:lstStyle/>
          <a:p>
            <a:pPr algn="l">
              <a:spcBef>
                <a:spcPts val="400"/>
              </a:spcBef>
            </a:pPr>
            <a:endParaRPr lang="en-US" sz="3600" dirty="0" smtClean="0">
              <a:latin typeface="+mn-lt"/>
            </a:endParaRPr>
          </a:p>
        </p:txBody>
      </p:sp>
      <p:pic>
        <p:nvPicPr>
          <p:cNvPr id="8"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314325" y="466725"/>
            <a:ext cx="3171825" cy="4381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5512" y="136634"/>
            <a:ext cx="7536526" cy="992786"/>
          </a:xfrm>
        </p:spPr>
        <p:txBody>
          <a:bodyPr/>
          <a:lstStyle/>
          <a:p>
            <a:pPr algn="r">
              <a:spcBef>
                <a:spcPts val="600"/>
              </a:spcBef>
            </a:pPr>
            <a:r>
              <a:rPr lang="en-US" dirty="0" smtClean="0">
                <a:solidFill>
                  <a:schemeClr val="accent4">
                    <a:lumMod val="75000"/>
                  </a:schemeClr>
                </a:solidFill>
              </a:rPr>
              <a:t>Care vs. Case Management</a:t>
            </a:r>
            <a:endParaRPr lang="en-US" dirty="0">
              <a:solidFill>
                <a:schemeClr val="accent4">
                  <a:lumMod val="75000"/>
                </a:schemeClr>
              </a:solidFill>
            </a:endParaRPr>
          </a:p>
        </p:txBody>
      </p:sp>
      <p:sp>
        <p:nvSpPr>
          <p:cNvPr id="11" name="Slide Number Placeholder 10"/>
          <p:cNvSpPr>
            <a:spLocks noGrp="1"/>
          </p:cNvSpPr>
          <p:nvPr>
            <p:ph type="sldNum" sz="quarter" idx="12"/>
          </p:nvPr>
        </p:nvSpPr>
        <p:spPr/>
        <p:txBody>
          <a:bodyPr/>
          <a:lstStyle/>
          <a:p>
            <a:fld id="{8FE0F801-82B8-4697-8B4B-E3DFE003097F}" type="slidenum">
              <a:rPr lang="en-US" smtClean="0"/>
              <a:pPr/>
              <a:t>9</a:t>
            </a:fld>
            <a:endParaRPr lang="en-US" dirty="0"/>
          </a:p>
        </p:txBody>
      </p:sp>
      <p:sp>
        <p:nvSpPr>
          <p:cNvPr id="23" name="TextBox 22"/>
          <p:cNvSpPr txBox="1"/>
          <p:nvPr/>
        </p:nvSpPr>
        <p:spPr bwMode="gray">
          <a:xfrm>
            <a:off x="263434" y="1491343"/>
            <a:ext cx="8739051" cy="5029200"/>
          </a:xfrm>
          <a:prstGeom prst="rect">
            <a:avLst/>
          </a:prstGeom>
          <a:noFill/>
        </p:spPr>
        <p:txBody>
          <a:bodyPr wrap="square" lIns="45720" rIns="45720" rtlCol="0">
            <a:noAutofit/>
          </a:bodyPr>
          <a:lstStyle/>
          <a:p>
            <a:pPr marL="398463" indent="-398463" algn="l">
              <a:spcBef>
                <a:spcPts val="1200"/>
              </a:spcBef>
              <a:buFont typeface="Arial" pitchFamily="34" charset="0"/>
              <a:buChar char="•"/>
            </a:pPr>
            <a:endParaRPr lang="en-US" sz="2000" dirty="0" smtClean="0">
              <a:latin typeface="Calibri" pitchFamily="34" charset="0"/>
            </a:endParaRPr>
          </a:p>
        </p:txBody>
      </p:sp>
      <p:sp>
        <p:nvSpPr>
          <p:cNvPr id="6" name="Rectangle 5"/>
          <p:cNvSpPr/>
          <p:nvPr/>
        </p:nvSpPr>
        <p:spPr>
          <a:xfrm>
            <a:off x="733168" y="1966822"/>
            <a:ext cx="7669427" cy="707886"/>
          </a:xfrm>
          <a:prstGeom prst="rect">
            <a:avLst/>
          </a:prstGeom>
        </p:spPr>
        <p:txBody>
          <a:bodyPr wrap="square">
            <a:spAutoFit/>
          </a:bodyPr>
          <a:lstStyle/>
          <a:p>
            <a:r>
              <a:rPr lang="en-US" sz="4000" dirty="0" smtClean="0">
                <a:latin typeface="Calibri" pitchFamily="34" charset="0"/>
                <a:cs typeface="Calibri" pitchFamily="34" charset="0"/>
              </a:rPr>
              <a:t> </a:t>
            </a:r>
            <a:endParaRPr lang="en-US" sz="4000" dirty="0">
              <a:latin typeface="Calibri" pitchFamily="34" charset="0"/>
              <a:cs typeface="Calibri" pitchFamily="34" charset="0"/>
            </a:endParaRPr>
          </a:p>
        </p:txBody>
      </p:sp>
      <p:sp>
        <p:nvSpPr>
          <p:cNvPr id="7" name="TextBox 6"/>
          <p:cNvSpPr txBox="1"/>
          <p:nvPr/>
        </p:nvSpPr>
        <p:spPr bwMode="gray">
          <a:xfrm>
            <a:off x="1121434" y="1578634"/>
            <a:ext cx="914400" cy="914400"/>
          </a:xfrm>
          <a:prstGeom prst="rect">
            <a:avLst/>
          </a:prstGeom>
          <a:noFill/>
        </p:spPr>
        <p:txBody>
          <a:bodyPr wrap="none" lIns="45720" rIns="45720" rtlCol="0">
            <a:noAutofit/>
          </a:bodyPr>
          <a:lstStyle/>
          <a:p>
            <a:pPr algn="l">
              <a:spcBef>
                <a:spcPts val="400"/>
              </a:spcBef>
            </a:pPr>
            <a:endParaRPr lang="en-US" sz="2400" dirty="0" smtClean="0">
              <a:latin typeface="+mn-lt"/>
            </a:endParaRPr>
          </a:p>
        </p:txBody>
      </p:sp>
      <p:pic>
        <p:nvPicPr>
          <p:cNvPr id="22" name="Picture 1" descr="C:\Users\ecarr\AppData\Local\Microsoft\Windows\Temporary Internet Files\Content.Outlook\W0SU633T\CHA Logo.png"/>
          <p:cNvPicPr>
            <a:picLocks noChangeAspect="1" noChangeArrowheads="1"/>
          </p:cNvPicPr>
          <p:nvPr/>
        </p:nvPicPr>
        <p:blipFill>
          <a:blip r:embed="rId3" cstate="print"/>
          <a:srcRect/>
          <a:stretch>
            <a:fillRect/>
          </a:stretch>
        </p:blipFill>
        <p:spPr bwMode="auto">
          <a:xfrm>
            <a:off x="238125" y="428625"/>
            <a:ext cx="3171825" cy="438150"/>
          </a:xfrm>
          <a:prstGeom prst="rect">
            <a:avLst/>
          </a:prstGeom>
          <a:noFill/>
        </p:spPr>
      </p:pic>
      <p:sp>
        <p:nvSpPr>
          <p:cNvPr id="21" name="TextBox 20"/>
          <p:cNvSpPr txBox="1"/>
          <p:nvPr/>
        </p:nvSpPr>
        <p:spPr bwMode="gray">
          <a:xfrm>
            <a:off x="870856" y="5214257"/>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4" name="TextBox 23"/>
          <p:cNvSpPr txBox="1"/>
          <p:nvPr/>
        </p:nvSpPr>
        <p:spPr bwMode="gray">
          <a:xfrm>
            <a:off x="576944" y="3374572"/>
            <a:ext cx="914400" cy="914400"/>
          </a:xfrm>
          <a:prstGeom prst="rect">
            <a:avLst/>
          </a:prstGeom>
          <a:noFill/>
        </p:spPr>
        <p:txBody>
          <a:bodyPr wrap="none" lIns="45720" rIns="45720" rtlCol="0">
            <a:noAutofit/>
          </a:bodyPr>
          <a:lstStyle/>
          <a:p>
            <a:pPr algn="l">
              <a:spcBef>
                <a:spcPts val="400"/>
              </a:spcBef>
            </a:pPr>
            <a:endParaRPr lang="en-US" sz="1400" dirty="0" smtClean="0">
              <a:latin typeface="+mn-lt"/>
            </a:endParaRPr>
          </a:p>
        </p:txBody>
      </p:sp>
      <p:sp>
        <p:nvSpPr>
          <p:cNvPr id="25" name="Rectangle 2"/>
          <p:cNvSpPr>
            <a:spLocks noChangeArrowheads="1"/>
          </p:cNvSpPr>
          <p:nvPr/>
        </p:nvSpPr>
        <p:spPr bwMode="auto">
          <a:xfrm>
            <a:off x="1352145" y="1207851"/>
            <a:ext cx="6705600" cy="5262979"/>
          </a:xfrm>
          <a:prstGeom prst="rect">
            <a:avLst/>
          </a:prstGeom>
          <a:noFill/>
          <a:ln w="9525">
            <a:noFill/>
            <a:miter lim="800000"/>
            <a:headEnd/>
            <a:tailEnd/>
          </a:ln>
          <a:effectLst/>
        </p:spPr>
        <p:txBody>
          <a:bodyPr>
            <a:spAutoFit/>
          </a:bodyPr>
          <a:lstStyle/>
          <a:p>
            <a:pPr eaLnBrk="0" hangingPunct="0">
              <a:defRPr/>
            </a:pPr>
            <a:endParaRPr lang="en-US" sz="3200" dirty="0">
              <a:effectLst>
                <a:outerShdw blurRad="38100" dist="38100" dir="2700000" algn="tl">
                  <a:srgbClr val="000000"/>
                </a:outerShdw>
              </a:effectLst>
              <a:latin typeface="Verdana" pitchFamily="34" charset="0"/>
            </a:endParaRPr>
          </a:p>
          <a:p>
            <a:pPr eaLnBrk="0" hangingPunct="0">
              <a:defRPr/>
            </a:pPr>
            <a:r>
              <a:rPr lang="en-US" sz="2800" i="1" dirty="0">
                <a:effectLst>
                  <a:outerShdw blurRad="38100" dist="38100" dir="2700000" algn="tl">
                    <a:srgbClr val="000000"/>
                  </a:outerShdw>
                </a:effectLst>
                <a:latin typeface="Verdana" pitchFamily="34" charset="0"/>
              </a:rPr>
              <a:t>“</a:t>
            </a:r>
            <a:r>
              <a:rPr lang="en-US" sz="2800" i="1" u="sng" dirty="0">
                <a:effectLst>
                  <a:outerShdw blurRad="38100" dist="38100" dir="2700000" algn="tl">
                    <a:srgbClr val="000000"/>
                  </a:outerShdw>
                </a:effectLst>
                <a:latin typeface="Verdana" pitchFamily="34" charset="0"/>
              </a:rPr>
              <a:t>Case</a:t>
            </a:r>
            <a:r>
              <a:rPr lang="en-US" sz="2800" i="1" dirty="0">
                <a:effectLst>
                  <a:outerShdw blurRad="38100" dist="38100" dir="2700000" algn="tl">
                    <a:srgbClr val="000000"/>
                  </a:outerShdw>
                </a:effectLst>
                <a:latin typeface="Verdana" pitchFamily="34" charset="0"/>
              </a:rPr>
              <a:t>” Management (system centered): usually time-limited or </a:t>
            </a:r>
            <a:r>
              <a:rPr lang="en-US" sz="2800" i="1" dirty="0" smtClean="0">
                <a:effectLst>
                  <a:outerShdw blurRad="38100" dist="38100" dir="2700000" algn="tl">
                    <a:srgbClr val="000000"/>
                  </a:outerShdw>
                </a:effectLst>
                <a:latin typeface="Verdana" pitchFamily="34" charset="0"/>
              </a:rPr>
              <a:t>task-centered.  </a:t>
            </a:r>
            <a:r>
              <a:rPr lang="en-US" sz="2800" i="1" dirty="0" smtClean="0">
                <a:solidFill>
                  <a:schemeClr val="accent4">
                    <a:lumMod val="75000"/>
                  </a:schemeClr>
                </a:solidFill>
                <a:effectLst>
                  <a:outerShdw blurRad="38100" dist="38100" dir="2700000" algn="tl">
                    <a:srgbClr val="000000"/>
                  </a:outerShdw>
                </a:effectLst>
                <a:latin typeface="Verdana" pitchFamily="34" charset="0"/>
              </a:rPr>
              <a:t>Inpatient title</a:t>
            </a:r>
            <a:endParaRPr lang="en-US" sz="2800" i="1" dirty="0">
              <a:solidFill>
                <a:schemeClr val="accent4">
                  <a:lumMod val="75000"/>
                </a:schemeClr>
              </a:solidFill>
              <a:effectLst>
                <a:outerShdw blurRad="38100" dist="38100" dir="2700000" algn="tl">
                  <a:srgbClr val="000000"/>
                </a:outerShdw>
              </a:effectLst>
              <a:latin typeface="Verdana" pitchFamily="34" charset="0"/>
            </a:endParaRPr>
          </a:p>
          <a:p>
            <a:pPr algn="ctr" eaLnBrk="0" hangingPunct="0">
              <a:defRPr/>
            </a:pPr>
            <a:endParaRPr lang="en-US" sz="2800" i="1" dirty="0">
              <a:effectLst>
                <a:outerShdw blurRad="38100" dist="38100" dir="2700000" algn="tl">
                  <a:srgbClr val="000000"/>
                </a:outerShdw>
              </a:effectLst>
              <a:latin typeface="Verdana" pitchFamily="34" charset="0"/>
            </a:endParaRPr>
          </a:p>
          <a:p>
            <a:pPr eaLnBrk="0" hangingPunct="0">
              <a:defRPr/>
            </a:pPr>
            <a:r>
              <a:rPr lang="en-US" sz="2800" i="1" dirty="0">
                <a:effectLst>
                  <a:outerShdw blurRad="38100" dist="38100" dir="2700000" algn="tl">
                    <a:srgbClr val="000000"/>
                  </a:outerShdw>
                </a:effectLst>
                <a:latin typeface="Verdana" pitchFamily="34" charset="0"/>
              </a:rPr>
              <a:t>“</a:t>
            </a:r>
            <a:r>
              <a:rPr lang="en-US" sz="2800" i="1" u="sng" dirty="0">
                <a:effectLst>
                  <a:outerShdw blurRad="38100" dist="38100" dir="2700000" algn="tl">
                    <a:srgbClr val="000000"/>
                  </a:outerShdw>
                </a:effectLst>
                <a:latin typeface="Verdana" pitchFamily="34" charset="0"/>
              </a:rPr>
              <a:t>Care</a:t>
            </a:r>
            <a:r>
              <a:rPr lang="en-US" sz="2800" i="1" dirty="0">
                <a:effectLst>
                  <a:outerShdw blurRad="38100" dist="38100" dir="2700000" algn="tl">
                    <a:srgbClr val="000000"/>
                  </a:outerShdw>
                </a:effectLst>
                <a:latin typeface="Verdana" pitchFamily="34" charset="0"/>
              </a:rPr>
              <a:t>” Management (patient-centered): Longitudinal, relationship centered process. Supports accountability and collaboration with all care providers over </a:t>
            </a:r>
            <a:r>
              <a:rPr lang="en-US" sz="2800" i="1" dirty="0" smtClean="0">
                <a:effectLst>
                  <a:outerShdw blurRad="38100" dist="38100" dir="2700000" algn="tl">
                    <a:srgbClr val="000000"/>
                  </a:outerShdw>
                </a:effectLst>
                <a:latin typeface="Verdana" pitchFamily="34" charset="0"/>
              </a:rPr>
              <a:t>time.  </a:t>
            </a:r>
            <a:r>
              <a:rPr lang="en-US" sz="2800" i="1" dirty="0" smtClean="0">
                <a:solidFill>
                  <a:schemeClr val="accent4">
                    <a:lumMod val="75000"/>
                  </a:schemeClr>
                </a:solidFill>
                <a:effectLst>
                  <a:outerShdw blurRad="38100" dist="38100" dir="2700000" algn="tl">
                    <a:srgbClr val="000000"/>
                  </a:outerShdw>
                </a:effectLst>
                <a:latin typeface="Verdana" pitchFamily="34" charset="0"/>
              </a:rPr>
              <a:t>Ambulatory title</a:t>
            </a:r>
            <a:endParaRPr lang="en-US" sz="2800" i="1" dirty="0">
              <a:solidFill>
                <a:schemeClr val="accent4">
                  <a:lumMod val="75000"/>
                </a:schemeClr>
              </a:solidFill>
              <a:effectLst>
                <a:outerShdw blurRad="38100" dist="38100" dir="2700000" algn="tl">
                  <a:srgbClr val="000000"/>
                </a:outerShdw>
              </a:effectLst>
              <a:latin typeface="Verdana" pitchFamily="34" charset="0"/>
            </a:endParaRPr>
          </a:p>
          <a:p>
            <a:pPr algn="ctr" eaLnBrk="0" hangingPunct="0">
              <a:defRPr/>
            </a:pPr>
            <a:endParaRPr lang="en-US" sz="2400" dirty="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5935_ABCO_Member_PPT_Template_012913[1]">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algn="l" defTabSz="1463675">
          <a:defRPr sz="1400" dirty="0" smtClean="0">
            <a:latin typeface="+mn-lt"/>
          </a:defRPr>
        </a:defPPr>
      </a:lstStyle>
    </a:spDef>
    <a:lnDef>
      <a:spPr bwMode="gray">
        <a:solidFill>
          <a:schemeClr val="accent1"/>
        </a:solidFill>
        <a:ln w="19050" cap="flat" cmpd="sng" algn="ctr">
          <a:solidFill>
            <a:schemeClr val="accent3"/>
          </a:solidFill>
          <a:prstDash val="solid"/>
          <a:round/>
          <a:headEnd type="none" w="med" len="med"/>
          <a:tailEnd type="none"/>
        </a:ln>
        <a:effectLst/>
      </a:spPr>
      <a:bodyPr/>
      <a:lstStyle/>
    </a:lnDef>
    <a:txDef>
      <a:spPr bwMode="gray">
        <a:noFill/>
      </a:spPr>
      <a:bodyPr wrap="square" lIns="45720" rIns="45720" rtlCol="0">
        <a:noAutofit/>
      </a:bodyPr>
      <a:lstStyle>
        <a:defPPr algn="l">
          <a:spcBef>
            <a:spcPts val="400"/>
          </a:spcBef>
          <a:defRPr sz="14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68DD036CF29642BD6113C22BE30998" ma:contentTypeVersion="0" ma:contentTypeDescription="Create a new document." ma:contentTypeScope="" ma:versionID="ca7c0398fac619cd0f989f984435e95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0ED07A-EFA4-499E-8C99-765D3600E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E1C3D73-55F1-4C72-860A-F37434DC28E7}">
  <ds:schemaRefs>
    <ds:schemaRef ds:uri="http://purl.org/dc/dcmitype/"/>
    <ds:schemaRef ds:uri="http://schemas.openxmlformats.org/package/2006/metadata/core-propertie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9FFE03D-5D58-4DB5-A6A9-B62494814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25935_ABCO_Member_PPT_Template_012913[1]</Template>
  <TotalTime>25537</TotalTime>
  <Words>1537</Words>
  <Application>Microsoft Office PowerPoint</Application>
  <PresentationFormat>On-screen Show (4:3)</PresentationFormat>
  <Paragraphs>331</Paragraphs>
  <Slides>28</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25935_ABCO_Member_PPT_Template_012913[1]</vt:lpstr>
      <vt:lpstr>Picture</vt:lpstr>
      <vt:lpstr>Acrobat Document</vt:lpstr>
      <vt:lpstr> Primary Care Plus: Paving the Way  </vt:lpstr>
      <vt:lpstr>          Goals of the Day </vt:lpstr>
      <vt:lpstr>PowerPoint Presentation</vt:lpstr>
      <vt:lpstr> From Managed Care to Accountable Care- A wild ride </vt:lpstr>
      <vt:lpstr> Cost and Life Expectancy Data</vt:lpstr>
      <vt:lpstr>  </vt:lpstr>
      <vt:lpstr> </vt:lpstr>
      <vt:lpstr>          What is Care Management? </vt:lpstr>
      <vt:lpstr>Care vs. Case Management</vt:lpstr>
      <vt:lpstr> The financial model affects strategy </vt:lpstr>
      <vt:lpstr> </vt:lpstr>
      <vt:lpstr> What do our highest risk patient’s need?</vt:lpstr>
      <vt:lpstr>PowerPoint Presentation</vt:lpstr>
      <vt:lpstr>    Role Differentiation</vt:lpstr>
      <vt:lpstr> Care Management Goals</vt:lpstr>
      <vt:lpstr> Patient Selection and Referral Drivers</vt:lpstr>
      <vt:lpstr> High Risk Payer Lists</vt:lpstr>
      <vt:lpstr> Developing a standardized response</vt:lpstr>
      <vt:lpstr>Our Bi-Directional Validation Process</vt:lpstr>
      <vt:lpstr> Care Management Assessment</vt:lpstr>
      <vt:lpstr> Developing a Standard Response “My Care Plan”</vt:lpstr>
      <vt:lpstr> Developing a Standardized Response: Is this a Complex Care Patient?</vt:lpstr>
      <vt:lpstr>   Developing a Standardized Response:  Where our care plan resides</vt:lpstr>
      <vt:lpstr> Care Manager Notification of Admission/ED visit</vt:lpstr>
      <vt:lpstr>ED/Inpatient EMR Notification</vt:lpstr>
      <vt:lpstr> Early Results</vt:lpstr>
      <vt:lpstr> Recent Results</vt:lpstr>
      <vt:lpstr> Effectiveness for FY ‘14</vt:lpstr>
    </vt:vector>
  </TitlesOfParts>
  <Company>Cambridge Health 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KKeough</dc:creator>
  <cp:lastModifiedBy>Campbell, Susanne</cp:lastModifiedBy>
  <cp:revision>946</cp:revision>
  <dcterms:created xsi:type="dcterms:W3CDTF">2013-11-04T23:29:13Z</dcterms:created>
  <dcterms:modified xsi:type="dcterms:W3CDTF">2015-10-22T17:52:47Z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0x010100DD68DD036CF29642BD6113C22BE30998</vt:lpwstr>
  </property>
</Properties>
</file>