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sldIdLst>
    <p:sldId id="285" r:id="rId5"/>
    <p:sldId id="288" r:id="rId6"/>
    <p:sldId id="289" r:id="rId7"/>
    <p:sldId id="295" r:id="rId8"/>
    <p:sldId id="298" r:id="rId9"/>
    <p:sldId id="297" r:id="rId10"/>
    <p:sldId id="296" r:id="rId11"/>
    <p:sldId id="299" r:id="rId12"/>
    <p:sldId id="30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22F"/>
    <a:srgbClr val="A40000"/>
    <a:srgbClr val="9E0000"/>
    <a:srgbClr val="002F78"/>
    <a:srgbClr val="003077"/>
    <a:srgbClr val="6D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1941451971819"/>
          <c:y val="0.12064111375105543"/>
          <c:w val="0.88728058548028199"/>
          <c:h val="0.76261374123745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Sheet1!$A$2:$A$8</c:f>
              <c:strCache>
                <c:ptCount val="6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79</c:v>
                </c:pt>
                <c:pt idx="1">
                  <c:v>81</c:v>
                </c:pt>
                <c:pt idx="2">
                  <c:v>82</c:v>
                </c:pt>
                <c:pt idx="3">
                  <c:v>81</c:v>
                </c:pt>
                <c:pt idx="4">
                  <c:v>82</c:v>
                </c:pt>
                <c:pt idx="5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21</c:v>
                </c:pt>
                <c:pt idx="1">
                  <c:v>19</c:v>
                </c:pt>
                <c:pt idx="2">
                  <c:v>18</c:v>
                </c:pt>
                <c:pt idx="3">
                  <c:v>19</c:v>
                </c:pt>
                <c:pt idx="4">
                  <c:v>18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3459904"/>
        <c:axId val="263459512"/>
      </c:barChart>
      <c:catAx>
        <c:axId val="263459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2015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787438488062692"/>
              <c:y val="0.932718073582448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459512"/>
        <c:crosses val="autoZero"/>
        <c:auto val="1"/>
        <c:lblAlgn val="ctr"/>
        <c:lblOffset val="100"/>
        <c:noMultiLvlLbl val="0"/>
      </c:catAx>
      <c:valAx>
        <c:axId val="263459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 Visible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4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0.73451</cdr:x>
      <cdr:y>0.3011</cdr:y>
    </cdr:from>
    <cdr:to>
      <cdr:x>0.86195</cdr:x>
      <cdr:y>0.48698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70500" y="14811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0.7888</cdr:x>
      <cdr:y>0.17631</cdr:y>
    </cdr:from>
    <cdr:to>
      <cdr:x>0.8331</cdr:x>
      <cdr:y>0.23262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70201" y="929058"/>
          <a:ext cx="324109" cy="296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18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0.1554</cdr:x>
      <cdr:y>0.55537</cdr:y>
    </cdr:from>
    <cdr:to>
      <cdr:x>0.20026</cdr:x>
      <cdr:y>0.6185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6751" y="2926450"/>
          <a:ext cx="328159" cy="332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79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0.26191</cdr:x>
      <cdr:y>0.53758</cdr:y>
    </cdr:from>
    <cdr:to>
      <cdr:x>0.29844</cdr:x>
      <cdr:y>0.59646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9750" y="2737757"/>
          <a:ext cx="252419" cy="299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0.28216</cdr:x>
      <cdr:y>0.55171</cdr:y>
    </cdr:from>
    <cdr:to>
      <cdr:x>0.32492</cdr:x>
      <cdr:y>0.65674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64048" y="2907192"/>
          <a:ext cx="312797" cy="553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81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0.40723</cdr:x>
      <cdr:y>0.55171</cdr:y>
    </cdr:from>
    <cdr:to>
      <cdr:x>0.46713</cdr:x>
      <cdr:y>0.61219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78994" y="2907192"/>
          <a:ext cx="438181" cy="31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82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0.65777</cdr:x>
      <cdr:y>0.55171</cdr:y>
    </cdr:from>
    <cdr:to>
      <cdr:x>0.70963</cdr:x>
      <cdr:y>0.61865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11711" y="2907192"/>
          <a:ext cx="379358" cy="352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82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0.7873</cdr:x>
      <cdr:y>0.55171</cdr:y>
    </cdr:from>
    <cdr:to>
      <cdr:x>0.84342</cdr:x>
      <cdr:y>0.62832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59288" y="2907192"/>
          <a:ext cx="410530" cy="40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82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36859C-D662-4DE9-A15C-EF08D4A21202}" type="datetimeFigureOut">
              <a:rPr lang="en-US" altLang="en-US"/>
              <a:pPr>
                <a:defRPr/>
              </a:pPr>
              <a:t>11/5/2015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50D7EFF-7E18-4685-98EA-74D945B41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28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“June Fiscal Year 2015 Statistical Summary.pdf”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BA1C-994C-4141-8585-52979B7788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BA1C-994C-4141-8585-52979B7788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7548FE-FEF5-44BC-868F-D4A826E83508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67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888" y="3560469"/>
            <a:ext cx="5293312" cy="2002131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2F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563938" y="5708650"/>
            <a:ext cx="5257800" cy="365125"/>
          </a:xfrm>
        </p:spPr>
        <p:txBody>
          <a:bodyPr/>
          <a:lstStyle>
            <a:lvl1pPr>
              <a:defRPr>
                <a:solidFill>
                  <a:srgbClr val="6D6F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1207B3-7C9A-4215-8A9E-854C001B3E2E}" type="datetimeFigureOut">
              <a:rPr lang="en-US" altLang="en-US"/>
              <a:pPr>
                <a:defRPr/>
              </a:pPr>
              <a:t>11/5/2015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1EFBBD-8B18-46C3-BB99-8F9072A6D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CF4D-C5EC-4809-AD32-1FCB73E5F761}" type="datetimeFigureOut">
              <a:rPr lang="en-US" altLang="en-US"/>
              <a:pPr>
                <a:defRPr/>
              </a:pPr>
              <a:t>11/5/2015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CA01-A251-4FDF-9E69-4B63A5A21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56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888" y="3560469"/>
            <a:ext cx="5293312" cy="2002131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563938" y="5708650"/>
            <a:ext cx="525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D3E81D-57EA-4AD6-9399-780709B2A157}" type="datetimeFigureOut">
              <a:rPr lang="en-US" altLang="en-US"/>
              <a:pPr>
                <a:defRPr/>
              </a:pPr>
              <a:t>11/5/2015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747C7-060E-4634-8C84-C11C29CCB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95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4560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7F33-A0AF-41D4-A0CD-7BFB59F202E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EE3D-CF9C-44A1-8277-80B6A732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77850"/>
            <a:ext cx="8458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7400"/>
            <a:ext cx="8458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EC7A46-8FC5-4840-958B-93AD176EE4FC}" type="datetimeFigureOut">
              <a:rPr lang="en-US" altLang="en-US"/>
              <a:pPr>
                <a:defRPr/>
              </a:pPr>
              <a:t>11/5/2015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B42A4F-2D09-45FB-90D7-FA9E5CB21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11" r:id="rId3"/>
    <p:sldLayoutId id="2147483712" r:id="rId4"/>
    <p:sldLayoutId id="214748371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2F78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F78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F78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F78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F78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8A22F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8A22F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8A22F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8A22F"/>
          </a:solidFill>
          <a:latin typeface="Arial" charset="0"/>
          <a:cs typeface="Arial" charset="0"/>
        </a:defRPr>
      </a:lvl9pPr>
    </p:titleStyle>
    <p:bodyStyle>
      <a:lvl1pPr marL="119063" indent="-1190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2763" indent="-1651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858838" indent="-1174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16038" indent="-1730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655763" indent="-1651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selmo@gmail.com" TargetMode="External"/><Relationship Id="rId2" Type="http://schemas.openxmlformats.org/officeDocument/2006/relationships/hyperlink" Target="mailto:PatSite@bidmc.harvard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.yesware.com/tl/aac13d4a1027ddf4c08c3680adc3b271ad940320/35b4d88ea150ed2d848f1b8ce6a24349/0d99e27c4485e9d5d691057ac2e3b9ae?ytl=https%3A%2F%2Fwww.patientsite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opennotes.org/" TargetMode="External"/><Relationship Id="rId2" Type="http://schemas.openxmlformats.org/officeDocument/2006/relationships/hyperlink" Target="https://www.patientsite.org/OpenNotesFAQ.asp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838200"/>
            <a:ext cx="9220200" cy="61722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8614757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8A22F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About Lancaster General Health/Penn Medicine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28600" y="990600"/>
            <a:ext cx="8610600" cy="5564088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6334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25525" indent="-2222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16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655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ea typeface="ＭＳ Ｐゴシック" pitchFamily="34" charset="-128"/>
              </a:rPr>
              <a:t>An integrated delivery system including 3 hospitals,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13 outpatient centers, a physician network, post-acute providers and health sciences college</a:t>
            </a:r>
          </a:p>
          <a:p>
            <a:r>
              <a:rPr lang="en-US" sz="2400" dirty="0" smtClean="0">
                <a:ea typeface="ＭＳ Ｐゴシック" pitchFamily="34" charset="-128"/>
              </a:rPr>
              <a:t>Serves Lancaster County (529,600 people) and region</a:t>
            </a:r>
          </a:p>
          <a:p>
            <a:r>
              <a:rPr lang="en-US" sz="2400" dirty="0" smtClean="0">
                <a:ea typeface="ＭＳ Ｐゴシック" pitchFamily="34" charset="-128"/>
              </a:rPr>
              <a:t>Joined Penn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Medicine 8/1/15  </a:t>
            </a:r>
          </a:p>
          <a:p>
            <a:pPr marL="0" indent="0">
              <a:buNone/>
            </a:pPr>
            <a:endParaRPr lang="en-US" sz="2400" b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400" b="1" dirty="0" smtClean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72671"/>
              </p:ext>
            </p:extLst>
          </p:nvPr>
        </p:nvGraphicFramePr>
        <p:xfrm>
          <a:off x="3411049" y="2674620"/>
          <a:ext cx="5486400" cy="33832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85226"/>
                <a:gridCol w="2101174"/>
              </a:tblGrid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Licensed Beds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Inpatient Discharges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35,988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Outpatient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972,200+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System Revenues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billion+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Surgeries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38,300+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Rooms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7,300+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 Members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900+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816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796" y="777240"/>
            <a:ext cx="689679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600"/>
              </a:spcAft>
            </a:pPr>
            <a:r>
              <a:rPr lang="en-US" sz="3000" dirty="0" smtClean="0"/>
              <a:t>13 ambulatory locations</a:t>
            </a:r>
          </a:p>
          <a:p>
            <a:pPr marL="28892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Suburban Outpatient Pavilion</a:t>
            </a:r>
          </a:p>
          <a:p>
            <a:pPr marL="91598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i="1" dirty="0" smtClean="0"/>
              <a:t>Largest in region with more than </a:t>
            </a:r>
            <a:br>
              <a:rPr lang="en-US" sz="1900" i="1" dirty="0" smtClean="0"/>
            </a:br>
            <a:r>
              <a:rPr lang="en-US" sz="1900" i="1" dirty="0" smtClean="0"/>
              <a:t>650,000 sq. feet of clinical space</a:t>
            </a:r>
          </a:p>
          <a:p>
            <a:pPr marL="91598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i="1" dirty="0" smtClean="0"/>
              <a:t>Physician offices surround central</a:t>
            </a:r>
            <a:br>
              <a:rPr lang="en-US" sz="1900" i="1" dirty="0" smtClean="0"/>
            </a:br>
            <a:r>
              <a:rPr lang="en-US" sz="1900" i="1" dirty="0" smtClean="0"/>
              <a:t>core of outpatient services</a:t>
            </a:r>
          </a:p>
          <a:p>
            <a:pPr marL="28892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Downtown Outpatient Pavilion</a:t>
            </a:r>
          </a:p>
          <a:p>
            <a:pPr marL="91598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i="1" dirty="0" smtClean="0"/>
              <a:t>Adjacent to Lancaster General Hospital</a:t>
            </a:r>
          </a:p>
          <a:p>
            <a:pPr marL="28892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Network of Outpatient Centers</a:t>
            </a:r>
          </a:p>
          <a:p>
            <a:pPr marL="91598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i="1" dirty="0" smtClean="0"/>
              <a:t>Lab testing, imaging, rehab</a:t>
            </a:r>
          </a:p>
          <a:p>
            <a:pPr marL="91598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i="1" dirty="0" smtClean="0"/>
              <a:t>Most adjacent to LG physician practice</a:t>
            </a:r>
          </a:p>
          <a:p>
            <a:pPr marL="91598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i="1" dirty="0" smtClean="0"/>
              <a:t>Lebanon County center opening Nov.</a:t>
            </a:r>
          </a:p>
          <a:p>
            <a:pPr marL="28892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Three Urgent Care &amp; one </a:t>
            </a:r>
            <a:br>
              <a:rPr lang="en-US" sz="2200" dirty="0" smtClean="0"/>
            </a:br>
            <a:r>
              <a:rPr lang="en-US" sz="2200" dirty="0" smtClean="0"/>
              <a:t>Retail locations</a:t>
            </a:r>
          </a:p>
          <a:p>
            <a:pPr marL="915987" lvl="1" indent="-342900">
              <a:buFont typeface="Courier New" panose="02070309020205020404" pitchFamily="49" charset="0"/>
              <a:buChar char="o"/>
            </a:pPr>
            <a:r>
              <a:rPr lang="en-US" sz="2000" i="1" dirty="0" smtClean="0"/>
              <a:t>Total </a:t>
            </a:r>
            <a:r>
              <a:rPr lang="en-US" sz="2000" i="1" dirty="0"/>
              <a:t>UC/Retail visits: </a:t>
            </a:r>
            <a:r>
              <a:rPr lang="en-US" sz="2000" i="1" dirty="0" smtClean="0"/>
              <a:t>57,700+</a:t>
            </a:r>
            <a:endParaRPr lang="en-US" sz="2000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243" y="76200"/>
            <a:ext cx="8614757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8A22F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Ambulatory Locations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3691" r="6321"/>
          <a:stretch/>
        </p:blipFill>
        <p:spPr bwMode="auto">
          <a:xfrm>
            <a:off x="5573195" y="3518165"/>
            <a:ext cx="3570805" cy="302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00" y="1295400"/>
            <a:ext cx="414521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19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8243" y="76200"/>
            <a:ext cx="8614757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8A22F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8A22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78A22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Lancaster General Health Physicians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52400" y="9906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6334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25525" indent="-2222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16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655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Network of 300 employed specialty &amp; primary care physicians throughout the region</a:t>
            </a:r>
          </a:p>
          <a:p>
            <a:pPr marL="40163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23 Primary Care practices</a:t>
            </a:r>
          </a:p>
          <a:p>
            <a:pPr marL="40163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20 Specialty Care practices</a:t>
            </a:r>
          </a:p>
          <a:p>
            <a:pPr marL="40163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Total patient visits: </a:t>
            </a:r>
            <a:r>
              <a:rPr lang="en-US" sz="2000" dirty="0" smtClean="0"/>
              <a:t>869,700+</a:t>
            </a:r>
          </a:p>
          <a:p>
            <a:pPr marL="40163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All primary-care practices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certified Patient Centered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Medical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Homes</a:t>
            </a:r>
          </a:p>
          <a:p>
            <a:pPr marL="40163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Inpatient &amp; ambulatory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Epic Health Record</a:t>
            </a:r>
            <a:endParaRPr lang="en-US" sz="2000" dirty="0">
              <a:ea typeface="ＭＳ Ｐゴシック" pitchFamily="34" charset="-128"/>
            </a:endParaRPr>
          </a:p>
          <a:p>
            <a:endParaRPr lang="en-US" sz="2500" dirty="0" smtClean="0"/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6" name="Picture 5" descr="LGH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68292"/>
            <a:ext cx="4525004" cy="398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33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28600" y="1295401"/>
            <a:ext cx="8534400" cy="5486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Times New Roman" pitchFamily="18" charset="0"/>
              </a:rPr>
              <a:t>Patient P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</a:rPr>
              <a:t>ortal to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</a:rPr>
              <a:t>LG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</a:rPr>
              <a:t>Health’s Epic Health Record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4163" indent="-284163">
              <a:defRPr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More than 107,000 users</a:t>
            </a:r>
          </a:p>
          <a:p>
            <a:pPr marL="284163" indent="-284163">
              <a:defRPr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Access to personal health record</a:t>
            </a:r>
          </a:p>
          <a:p>
            <a:pPr marL="284163" indent="-284163">
              <a:defRPr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Direct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scheduling for LG Health practices</a:t>
            </a:r>
          </a:p>
          <a:p>
            <a:pPr marL="284163" indent="-284163">
              <a:defRPr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Lab results released automatically</a:t>
            </a:r>
          </a:p>
          <a:p>
            <a:pPr marL="284163" indent="-284163">
              <a:defRPr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E-visits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</a:rPr>
              <a:t>and direct contact with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</a:rPr>
              <a:t>providers</a:t>
            </a:r>
          </a:p>
          <a:p>
            <a:pPr marL="284163" indent="-284163">
              <a:defRPr/>
            </a:pP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</a:rPr>
              <a:t>OpenNotes</a:t>
            </a:r>
            <a:endParaRPr lang="en-US" sz="24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marL="0" indent="0">
              <a:buNone/>
              <a:defRPr/>
            </a:pPr>
            <a:endParaRPr lang="en-US" sz="2800" dirty="0">
              <a:solidFill>
                <a:srgbClr val="000000"/>
              </a:solidFill>
              <a:ea typeface="Times New Roman" pitchFamily="18" charset="0"/>
            </a:endParaRPr>
          </a:p>
        </p:txBody>
      </p:sp>
      <p:pic>
        <p:nvPicPr>
          <p:cNvPr id="6" name="Picture 2" descr="H:\e-Health\MyLGHealth\MyLGHealth Online Ad_468X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9"/>
          <a:stretch/>
        </p:blipFill>
        <p:spPr bwMode="auto">
          <a:xfrm>
            <a:off x="381000" y="228600"/>
            <a:ext cx="3787478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14836" r="5959"/>
          <a:stretch/>
        </p:blipFill>
        <p:spPr bwMode="auto">
          <a:xfrm>
            <a:off x="6705600" y="2362200"/>
            <a:ext cx="2200741" cy="203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3" y="304800"/>
            <a:ext cx="8458200" cy="884238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OpenNotes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Presentations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82" y="1371600"/>
            <a:ext cx="8856617" cy="4068763"/>
          </a:xfrm>
        </p:spPr>
        <p:txBody>
          <a:bodyPr/>
          <a:lstStyle/>
          <a:p>
            <a:r>
              <a:rPr lang="en-US" sz="2400" dirty="0" smtClean="0"/>
              <a:t>Medical &amp; Dental Staff Meeting – Dr. Tom </a:t>
            </a:r>
            <a:r>
              <a:rPr lang="en-US" sz="2400" dirty="0" err="1" smtClean="0"/>
              <a:t>Delbanco</a:t>
            </a:r>
            <a:r>
              <a:rPr lang="en-US" sz="2400" dirty="0" smtClean="0"/>
              <a:t> and Jan Walker</a:t>
            </a:r>
          </a:p>
          <a:p>
            <a:pPr lvl="1"/>
            <a:r>
              <a:rPr lang="en-US" sz="2400" dirty="0" smtClean="0"/>
              <a:t>Videotaped and archived on LGH CME portal</a:t>
            </a:r>
          </a:p>
          <a:p>
            <a:r>
              <a:rPr lang="en-US" sz="2400" dirty="0" smtClean="0"/>
              <a:t>Nursing leadership and Board of Trustee members</a:t>
            </a:r>
          </a:p>
          <a:p>
            <a:r>
              <a:rPr lang="en-US" sz="2400" dirty="0"/>
              <a:t>Medical Executive </a:t>
            </a:r>
            <a:r>
              <a:rPr lang="en-US" sz="2400" dirty="0" smtClean="0"/>
              <a:t>Committee</a:t>
            </a:r>
          </a:p>
          <a:p>
            <a:r>
              <a:rPr lang="en-US" sz="2400" dirty="0" smtClean="0"/>
              <a:t>Board of Trustees Quality Committee</a:t>
            </a:r>
          </a:p>
          <a:p>
            <a:r>
              <a:rPr lang="en-US" sz="2400" dirty="0" smtClean="0"/>
              <a:t>Physician Advisory Committee for EHR</a:t>
            </a:r>
          </a:p>
          <a:p>
            <a:r>
              <a:rPr lang="en-US" sz="2400" dirty="0" smtClean="0"/>
              <a:t>Department of Medicine meeting</a:t>
            </a:r>
          </a:p>
          <a:p>
            <a:r>
              <a:rPr lang="en-US" sz="2400" dirty="0" smtClean="0"/>
              <a:t>Department of Surgery meeting</a:t>
            </a:r>
          </a:p>
          <a:p>
            <a:r>
              <a:rPr lang="en-US" sz="2400" dirty="0" smtClean="0"/>
              <a:t>Lancaster General </a:t>
            </a:r>
            <a:r>
              <a:rPr lang="en-US" sz="2400" dirty="0"/>
              <a:t>H</a:t>
            </a:r>
            <a:r>
              <a:rPr lang="en-US" sz="2400" dirty="0" smtClean="0"/>
              <a:t>ealth Physicians (LGHP)</a:t>
            </a:r>
          </a:p>
        </p:txBody>
      </p:sp>
    </p:spTree>
    <p:extLst>
      <p:ext uri="{BB962C8B-B14F-4D97-AF65-F5344CB8AC3E}">
        <p14:creationId xmlns:p14="http://schemas.microsoft.com/office/powerpoint/2010/main" val="42805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-1"/>
            <a:ext cx="8359775" cy="6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21" y="1517738"/>
            <a:ext cx="5605758" cy="3822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64" y="1055208"/>
            <a:ext cx="8455736" cy="4425329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0975581"/>
              </p:ext>
            </p:extLst>
          </p:nvPr>
        </p:nvGraphicFramePr>
        <p:xfrm>
          <a:off x="1143000" y="1055208"/>
          <a:ext cx="7315200" cy="526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1297" y="396240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 </a:t>
            </a:r>
            <a:r>
              <a:rPr lang="en-US" sz="1200" b="1" dirty="0">
                <a:latin typeface="+mn-lt"/>
              </a:rPr>
              <a:t>81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3719" y="1964797"/>
            <a:ext cx="35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8308" y="1964798"/>
            <a:ext cx="34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1994" y="1981199"/>
            <a:ext cx="34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2847" y="2000605"/>
            <a:ext cx="39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 </a:t>
            </a:r>
            <a:r>
              <a:rPr lang="en-US" sz="1200" b="1" dirty="0">
                <a:latin typeface="+mn-lt"/>
              </a:rPr>
              <a:t>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9751" y="1981200"/>
            <a:ext cx="38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3068" y="3620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Access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 Office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Notes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MyLGHealth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OpenNotes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E-Mail Message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251" y="1338590"/>
            <a:ext cx="2628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From: &lt;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PatSite@bidmc.harvard.edu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Date: Fri, Sep 4, 2015 at 6:30 AM</a:t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Subject: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PatientSite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To: </a:t>
            </a:r>
            <a:r>
              <a:rPr lang="en-US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patientname</a:t>
            </a:r>
            <a:r>
              <a:rPr lang="en-US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@gmail.com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38200" y="30480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SignIn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PatientSite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at 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https://www.patientsite.org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to check the following messages:</a:t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You have a new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OpenNotes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message(s)</a:t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To read your Open Notes, please log in, click Records on the left side of the page, and click your Notes tab.</a:t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Please do not reply to this message, as it is auto-generated.  If you need to communicate with your provider or office staff, log into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PatientSite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to do so.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222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1295400"/>
            <a:ext cx="3429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9809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 Date/Time: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9/4/2015 6:21 AM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9809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Date/Time: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9/8/2015 10:04 AM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9809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From: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PatientSite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9809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To: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1200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atientname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9809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Cc: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9809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Subject: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Your Note is Ready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2400" y="1108166"/>
            <a:ext cx="4800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Patient,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invite you to review the note written after your recent appointment or discussion on 09/03/15.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read the note, please go to "Records" on the left side of the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PatientSite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screen and select the "Notes" button.   If you cannot find your note(s), please click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C5B9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 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invites patients to review the visit notes written by their doctors, nurses, or other clinicians.   BIDMC is one of the first health care institutions to offer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its patients.   Please remember that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not change the confidential nature of the notes clinicians write.  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questions about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BIDMC, please read the 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C5B9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C5B9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FAQs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 To find out more about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results and what others are saying about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click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C5B9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questions or concerns about the contents of the note, please email your provider directly using the "Email" option on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PatientSite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  If you have technical questions or concerns, please click "Tech Support" on the left side of the page. 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OpenNotes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 Israel Deaconess Medical Center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330 Brookline Ave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Boston, MA 02215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MyLGHealth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OpenNotes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E-Mail Message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70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Health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59A32EAAD90C4983DADA3A15852D0A" ma:contentTypeVersion="0" ma:contentTypeDescription="Create a new document." ma:contentTypeScope="" ma:versionID="a4ce5e255f29a4c3a164d648b2a944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606014966f62809c3aa1590cf73b2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ABC4B-59F9-4427-80BE-BB6537798A6B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A4F9E3-DE46-46BE-951B-EEC6C5635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34EE86-5083-4669-8E86-B5A37A0878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6298</TotalTime>
  <Words>248</Words>
  <Application>Microsoft Office PowerPoint</Application>
  <PresentationFormat>On-screen Show (4:3)</PresentationFormat>
  <Paragraphs>83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Times New Roman</vt:lpstr>
      <vt:lpstr>Trebuchet MS</vt:lpstr>
      <vt:lpstr>LGHealth_light</vt:lpstr>
      <vt:lpstr>PowerPoint Presentation</vt:lpstr>
      <vt:lpstr>PowerPoint Presentation</vt:lpstr>
      <vt:lpstr>PowerPoint Presentation</vt:lpstr>
      <vt:lpstr>PowerPoint Presentation</vt:lpstr>
      <vt:lpstr>OpenNotes Presentations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jlindquist</dc:creator>
  <cp:lastModifiedBy>Casale MD, Paul N</cp:lastModifiedBy>
  <cp:revision>68</cp:revision>
  <dcterms:created xsi:type="dcterms:W3CDTF">2009-03-06T21:39:31Z</dcterms:created>
  <dcterms:modified xsi:type="dcterms:W3CDTF">2015-11-05T18:06:01Z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0x0101006659A32EAAD90C4983DADA3A15852D0A</vt:lpwstr>
  </property>
</Properties>
</file>